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6" r:id="rId2"/>
    <p:sldId id="291" r:id="rId3"/>
    <p:sldId id="296" r:id="rId4"/>
    <p:sldId id="297" r:id="rId5"/>
    <p:sldId id="264" r:id="rId6"/>
    <p:sldId id="290" r:id="rId7"/>
    <p:sldId id="293" r:id="rId8"/>
    <p:sldId id="292" r:id="rId9"/>
    <p:sldId id="285" r:id="rId10"/>
    <p:sldId id="299" r:id="rId11"/>
    <p:sldId id="294" r:id="rId12"/>
    <p:sldId id="295" r:id="rId13"/>
    <p:sldId id="298" r:id="rId14"/>
    <p:sldId id="301" r:id="rId15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doruk, Natalia" initials="SN" lastIdx="1" clrIdx="0">
    <p:extLst>
      <p:ext uri="{19B8F6BF-5375-455C-9EA6-DF929625EA0E}">
        <p15:presenceInfo xmlns:p15="http://schemas.microsoft.com/office/powerpoint/2012/main" userId="S-1-5-21-2649936947-1369757840-2002108267-196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0000"/>
    <a:srgbClr val="CE101E"/>
    <a:srgbClr val="DE0000"/>
    <a:srgbClr val="7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153" autoAdjust="0"/>
    <p:restoredTop sz="94660" autoAdjust="0"/>
  </p:normalViewPr>
  <p:slideViewPr>
    <p:cSldViewPr snapToGrid="0">
      <p:cViewPr varScale="1">
        <p:scale>
          <a:sx n="118" d="100"/>
          <a:sy n="118" d="100"/>
        </p:scale>
        <p:origin x="92" y="3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448C5-E6A3-416A-8358-0AEBA58422B8}" type="datetimeFigureOut">
              <a:rPr lang="ru-RU" smtClean="0"/>
              <a:pPr/>
              <a:t>10/02/21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D280B0-5476-420B-8526-CC151C8A7D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630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5D186-2CDF-46AF-9DF1-6F3956B0B5AC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5640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3D83D2-FF63-418E-818A-02C09EBD31B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356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3D83D2-FF63-418E-818A-02C09EBD31B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675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3D83D2-FF63-418E-818A-02C09EBD31B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306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3D83D2-FF63-418E-818A-02C09EBD31B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976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3D83D2-FF63-418E-818A-02C09EBD31B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244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01097-808E-4391-BAB5-F10FE5804D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224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01097-808E-4391-BAB5-F10FE5804D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911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01097-808E-4391-BAB5-F10FE5804D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484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rdinar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598" y="6341990"/>
            <a:ext cx="10415213" cy="90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950000" cy="120000"/>
          </a:xfrm>
          <a:prstGeom prst="rect">
            <a:avLst/>
          </a:prstGeom>
        </p:spPr>
      </p:pic>
      <p:sp>
        <p:nvSpPr>
          <p:cNvPr id="6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181593" y="120001"/>
            <a:ext cx="9207500" cy="469900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>
            <a:lvl1pPr marL="0" indent="0">
              <a:buFont typeface="Arial" pitchFamily="34" charset="0"/>
              <a:buNone/>
              <a:defRPr lang="en-US" sz="3200" b="1" dirty="0" smtClean="0">
                <a:solidFill>
                  <a:srgbClr val="4D4D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32"/>
          <p:cNvSpPr>
            <a:spLocks noGrp="1"/>
          </p:cNvSpPr>
          <p:nvPr>
            <p:ph type="body" sz="quarter" idx="13"/>
          </p:nvPr>
        </p:nvSpPr>
        <p:spPr>
          <a:xfrm>
            <a:off x="408545" y="969983"/>
            <a:ext cx="8171348" cy="67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 b="1">
                <a:solidFill>
                  <a:srgbClr val="4D4D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Content Placeholder 34"/>
          <p:cNvSpPr>
            <a:spLocks noGrp="1"/>
          </p:cNvSpPr>
          <p:nvPr>
            <p:ph sz="quarter" idx="14"/>
          </p:nvPr>
        </p:nvSpPr>
        <p:spPr>
          <a:xfrm>
            <a:off x="459345" y="-328592"/>
            <a:ext cx="11273367" cy="4102100"/>
          </a:xfrm>
          <a:prstGeom prst="rect">
            <a:avLst/>
          </a:prstGeom>
        </p:spPr>
        <p:txBody>
          <a:bodyPr/>
          <a:lstStyle>
            <a:lvl1pPr marL="237061" indent="-237061">
              <a:spcBef>
                <a:spcPts val="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>
              <a:buNone/>
              <a:defRPr sz="2667">
                <a:solidFill>
                  <a:schemeClr val="bg1">
                    <a:lumMod val="50000"/>
                  </a:schemeClr>
                </a:solidFill>
              </a:defRPr>
            </a:lvl2pPr>
            <a:lvl3pPr marL="121917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828754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438339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ru-RU" dirty="0" smtClean="0"/>
          </a:p>
          <a:p>
            <a:pPr lvl="0"/>
            <a:r>
              <a:rPr lang="en-US" dirty="0" smtClean="0"/>
              <a:t>Second level</a:t>
            </a:r>
          </a:p>
        </p:txBody>
      </p:sp>
      <p:sp>
        <p:nvSpPr>
          <p:cNvPr id="7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181595" y="6341990"/>
            <a:ext cx="5245100" cy="3429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457189" indent="-457189">
              <a:buFont typeface="Arial" pitchFamily="34" charset="0"/>
              <a:buNone/>
              <a:defRPr lang="en-US" sz="1867" b="0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lvl="0" indent="0"/>
            <a:r>
              <a:rPr lang="en-US" dirty="0" smtClean="0"/>
              <a:t>Click to edit Master text styles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2703" y="6306142"/>
            <a:ext cx="486509" cy="43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77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09064" y="3626924"/>
            <a:ext cx="9516504" cy="726011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>
            <a:lvl1pPr algn="l">
              <a:defRPr sz="4300" b="1" baseline="0">
                <a:solidFill>
                  <a:srgbClr val="606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Main title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29012" y="4588468"/>
            <a:ext cx="7253816" cy="39491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lang="en-US" sz="2400" b="0" kern="1200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smtClean="0"/>
              <a:t>First main subtitle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10093" y="394276"/>
            <a:ext cx="983326" cy="879497"/>
          </a:xfrm>
          <a:prstGeom prst="rect">
            <a:avLst/>
          </a:prstGeom>
        </p:spPr>
      </p:pic>
      <p:sp>
        <p:nvSpPr>
          <p:cNvPr id="11" name="AutoShape 3"/>
          <p:cNvSpPr>
            <a:spLocks noChangeAspect="1" noChangeArrowheads="1" noTextEdit="1"/>
          </p:cNvSpPr>
          <p:nvPr userDrawn="1"/>
        </p:nvSpPr>
        <p:spPr bwMode="auto">
          <a:xfrm>
            <a:off x="7938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Freeform 5"/>
          <p:cNvSpPr>
            <a:spLocks/>
          </p:cNvSpPr>
          <p:nvPr userDrawn="1"/>
        </p:nvSpPr>
        <p:spPr bwMode="auto">
          <a:xfrm>
            <a:off x="4763" y="4763"/>
            <a:ext cx="4968875" cy="1622425"/>
          </a:xfrm>
          <a:custGeom>
            <a:avLst/>
            <a:gdLst>
              <a:gd name="T0" fmla="*/ 0 w 3130"/>
              <a:gd name="T1" fmla="*/ 0 h 1022"/>
              <a:gd name="T2" fmla="*/ 0 w 3130"/>
              <a:gd name="T3" fmla="*/ 1022 h 1022"/>
              <a:gd name="T4" fmla="*/ 2602 w 3130"/>
              <a:gd name="T5" fmla="*/ 1022 h 1022"/>
              <a:gd name="T6" fmla="*/ 3130 w 3130"/>
              <a:gd name="T7" fmla="*/ 0 h 1022"/>
              <a:gd name="T8" fmla="*/ 0 w 3130"/>
              <a:gd name="T9" fmla="*/ 0 h 10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30" h="1022">
                <a:moveTo>
                  <a:pt x="0" y="0"/>
                </a:moveTo>
                <a:lnTo>
                  <a:pt x="0" y="1022"/>
                </a:lnTo>
                <a:lnTo>
                  <a:pt x="2602" y="1022"/>
                </a:lnTo>
                <a:lnTo>
                  <a:pt x="3130" y="0"/>
                </a:lnTo>
                <a:lnTo>
                  <a:pt x="0" y="0"/>
                </a:lnTo>
                <a:close/>
              </a:path>
            </a:pathLst>
          </a:custGeom>
          <a:solidFill>
            <a:srgbClr val="8383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Freeform 6"/>
          <p:cNvSpPr>
            <a:spLocks/>
          </p:cNvSpPr>
          <p:nvPr userDrawn="1"/>
        </p:nvSpPr>
        <p:spPr bwMode="auto">
          <a:xfrm>
            <a:off x="4763" y="1787525"/>
            <a:ext cx="7381875" cy="1622425"/>
          </a:xfrm>
          <a:custGeom>
            <a:avLst/>
            <a:gdLst>
              <a:gd name="T0" fmla="*/ 0 w 4650"/>
              <a:gd name="T1" fmla="*/ 0 h 1022"/>
              <a:gd name="T2" fmla="*/ 0 w 4650"/>
              <a:gd name="T3" fmla="*/ 1022 h 1022"/>
              <a:gd name="T4" fmla="*/ 4122 w 4650"/>
              <a:gd name="T5" fmla="*/ 1022 h 1022"/>
              <a:gd name="T6" fmla="*/ 4650 w 4650"/>
              <a:gd name="T7" fmla="*/ 0 h 1022"/>
              <a:gd name="T8" fmla="*/ 0 w 4650"/>
              <a:gd name="T9" fmla="*/ 0 h 10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50" h="1022">
                <a:moveTo>
                  <a:pt x="0" y="0"/>
                </a:moveTo>
                <a:lnTo>
                  <a:pt x="0" y="1022"/>
                </a:lnTo>
                <a:lnTo>
                  <a:pt x="4122" y="1022"/>
                </a:lnTo>
                <a:lnTo>
                  <a:pt x="4650" y="0"/>
                </a:lnTo>
                <a:lnTo>
                  <a:pt x="0" y="0"/>
                </a:lnTo>
                <a:close/>
              </a:path>
            </a:pathLst>
          </a:cu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Freeform 7"/>
          <p:cNvSpPr>
            <a:spLocks/>
          </p:cNvSpPr>
          <p:nvPr userDrawn="1"/>
        </p:nvSpPr>
        <p:spPr bwMode="auto">
          <a:xfrm>
            <a:off x="4763" y="5235575"/>
            <a:ext cx="6729413" cy="1622425"/>
          </a:xfrm>
          <a:custGeom>
            <a:avLst/>
            <a:gdLst>
              <a:gd name="T0" fmla="*/ 0 w 4239"/>
              <a:gd name="T1" fmla="*/ 0 h 1022"/>
              <a:gd name="T2" fmla="*/ 0 w 4239"/>
              <a:gd name="T3" fmla="*/ 1022 h 1022"/>
              <a:gd name="T4" fmla="*/ 3709 w 4239"/>
              <a:gd name="T5" fmla="*/ 1022 h 1022"/>
              <a:gd name="T6" fmla="*/ 4239 w 4239"/>
              <a:gd name="T7" fmla="*/ 0 h 1022"/>
              <a:gd name="T8" fmla="*/ 0 w 4239"/>
              <a:gd name="T9" fmla="*/ 0 h 10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39" h="1022">
                <a:moveTo>
                  <a:pt x="0" y="0"/>
                </a:moveTo>
                <a:lnTo>
                  <a:pt x="0" y="1022"/>
                </a:lnTo>
                <a:lnTo>
                  <a:pt x="3709" y="1022"/>
                </a:lnTo>
                <a:lnTo>
                  <a:pt x="4239" y="0"/>
                </a:lnTo>
                <a:lnTo>
                  <a:pt x="0" y="0"/>
                </a:lnTo>
                <a:close/>
              </a:path>
            </a:pathLst>
          </a:custGeom>
          <a:solidFill>
            <a:srgbClr val="D2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Freeform 8"/>
          <p:cNvSpPr>
            <a:spLocks/>
          </p:cNvSpPr>
          <p:nvPr userDrawn="1"/>
        </p:nvSpPr>
        <p:spPr bwMode="auto">
          <a:xfrm>
            <a:off x="4318001" y="4763"/>
            <a:ext cx="7877175" cy="1622425"/>
          </a:xfrm>
          <a:custGeom>
            <a:avLst/>
            <a:gdLst>
              <a:gd name="T0" fmla="*/ 530 w 4962"/>
              <a:gd name="T1" fmla="*/ 0 h 1022"/>
              <a:gd name="T2" fmla="*/ 0 w 4962"/>
              <a:gd name="T3" fmla="*/ 1022 h 1022"/>
              <a:gd name="T4" fmla="*/ 4962 w 4962"/>
              <a:gd name="T5" fmla="*/ 1022 h 1022"/>
              <a:gd name="T6" fmla="*/ 4962 w 4962"/>
              <a:gd name="T7" fmla="*/ 0 h 1022"/>
              <a:gd name="T8" fmla="*/ 530 w 4962"/>
              <a:gd name="T9" fmla="*/ 0 h 10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62" h="1022">
                <a:moveTo>
                  <a:pt x="530" y="0"/>
                </a:moveTo>
                <a:lnTo>
                  <a:pt x="0" y="1022"/>
                </a:lnTo>
                <a:lnTo>
                  <a:pt x="4962" y="1022"/>
                </a:lnTo>
                <a:lnTo>
                  <a:pt x="4962" y="0"/>
                </a:lnTo>
                <a:lnTo>
                  <a:pt x="530" y="0"/>
                </a:lnTo>
                <a:close/>
              </a:path>
            </a:pathLst>
          </a:custGeom>
          <a:solidFill>
            <a:srgbClr val="F1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Freeform 9"/>
          <p:cNvSpPr>
            <a:spLocks/>
          </p:cNvSpPr>
          <p:nvPr userDrawn="1"/>
        </p:nvSpPr>
        <p:spPr bwMode="auto">
          <a:xfrm>
            <a:off x="6734176" y="1787525"/>
            <a:ext cx="5461000" cy="1622425"/>
          </a:xfrm>
          <a:custGeom>
            <a:avLst/>
            <a:gdLst>
              <a:gd name="T0" fmla="*/ 528 w 3440"/>
              <a:gd name="T1" fmla="*/ 0 h 1022"/>
              <a:gd name="T2" fmla="*/ 0 w 3440"/>
              <a:gd name="T3" fmla="*/ 1022 h 1022"/>
              <a:gd name="T4" fmla="*/ 3440 w 3440"/>
              <a:gd name="T5" fmla="*/ 1022 h 1022"/>
              <a:gd name="T6" fmla="*/ 3440 w 3440"/>
              <a:gd name="T7" fmla="*/ 0 h 1022"/>
              <a:gd name="T8" fmla="*/ 528 w 3440"/>
              <a:gd name="T9" fmla="*/ 0 h 10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40" h="1022">
                <a:moveTo>
                  <a:pt x="528" y="0"/>
                </a:moveTo>
                <a:lnTo>
                  <a:pt x="0" y="1022"/>
                </a:lnTo>
                <a:lnTo>
                  <a:pt x="3440" y="1022"/>
                </a:lnTo>
                <a:lnTo>
                  <a:pt x="3440" y="0"/>
                </a:lnTo>
                <a:lnTo>
                  <a:pt x="528" y="0"/>
                </a:lnTo>
                <a:close/>
              </a:path>
            </a:pathLst>
          </a:custGeom>
          <a:solidFill>
            <a:srgbClr val="D81E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2774" y="446432"/>
            <a:ext cx="925013" cy="82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72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rdinar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5116" y="6283111"/>
            <a:ext cx="1337956" cy="4145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13250" b="19917"/>
          <a:stretch/>
        </p:blipFill>
        <p:spPr>
          <a:xfrm>
            <a:off x="65290" y="6634166"/>
            <a:ext cx="10576585" cy="60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950000" cy="120000"/>
          </a:xfrm>
          <a:prstGeom prst="rect">
            <a:avLst/>
          </a:prstGeom>
        </p:spPr>
      </p:pic>
      <p:sp>
        <p:nvSpPr>
          <p:cNvPr id="6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181595" y="120002"/>
            <a:ext cx="9207500" cy="469900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>
            <a:lvl1pPr marL="0" indent="0">
              <a:buFont typeface="Arial" pitchFamily="34" charset="0"/>
              <a:buNone/>
              <a:defRPr lang="en-US" sz="1950" b="1" dirty="0" smtClean="0">
                <a:solidFill>
                  <a:srgbClr val="4D4D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8" name="Text Placeholder 32"/>
          <p:cNvSpPr>
            <a:spLocks noGrp="1"/>
          </p:cNvSpPr>
          <p:nvPr>
            <p:ph type="body" sz="quarter" idx="13"/>
          </p:nvPr>
        </p:nvSpPr>
        <p:spPr>
          <a:xfrm>
            <a:off x="408548" y="969983"/>
            <a:ext cx="8171348" cy="67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25" b="1">
                <a:solidFill>
                  <a:srgbClr val="4D4D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34"/>
          <p:cNvSpPr>
            <a:spLocks noGrp="1"/>
          </p:cNvSpPr>
          <p:nvPr>
            <p:ph sz="quarter" idx="14"/>
          </p:nvPr>
        </p:nvSpPr>
        <p:spPr>
          <a:xfrm>
            <a:off x="395847" y="1719283"/>
            <a:ext cx="11273366" cy="4102100"/>
          </a:xfrm>
          <a:prstGeom prst="rect">
            <a:avLst/>
          </a:prstGeom>
        </p:spPr>
        <p:txBody>
          <a:bodyPr/>
          <a:lstStyle>
            <a:lvl1pPr marL="144458" indent="-144458">
              <a:spcBef>
                <a:spcPts val="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 sz="1462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71464" indent="0">
              <a:buNone/>
              <a:defRPr sz="1625">
                <a:solidFill>
                  <a:schemeClr val="bg1">
                    <a:lumMod val="50000"/>
                  </a:schemeClr>
                </a:solidFill>
              </a:defRPr>
            </a:lvl2pPr>
            <a:lvl3pPr marL="742927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114391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485854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7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108486" y="6283110"/>
            <a:ext cx="5245100" cy="3429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278598" indent="-278598">
              <a:buFont typeface="Arial" pitchFamily="34" charset="0"/>
              <a:buNone/>
              <a:defRPr lang="en-US" sz="1137" b="0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lvl="0" indent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474356" y="62344"/>
            <a:ext cx="598715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E9405B8-4521-4768-926D-5AD4EBF8795D}" type="slidenum">
              <a:rPr lang="en-US" smtClean="0">
                <a:solidFill>
                  <a:srgbClr val="294E8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94E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57667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01097-808E-4391-BAB5-F10FE5804D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353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01097-808E-4391-BAB5-F10FE5804D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993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01097-808E-4391-BAB5-F10FE5804D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867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01097-808E-4391-BAB5-F10FE5804D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982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01097-808E-4391-BAB5-F10FE5804D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60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01097-808E-4391-BAB5-F10FE5804D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75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01097-808E-4391-BAB5-F10FE5804D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662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01097-808E-4391-BAB5-F10FE5804D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701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01097-808E-4391-BAB5-F10FE5804D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97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7.jpeg"/><Relationship Id="rId4" Type="http://schemas.openxmlformats.org/officeDocument/2006/relationships/image" Target="../media/image7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microsoft.com/office/2007/relationships/hdphoto" Target="../media/hdphoto6.wdp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17" Type="http://schemas.openxmlformats.org/officeDocument/2006/relationships/image" Target="../media/image20.jpeg"/><Relationship Id="rId2" Type="http://schemas.openxmlformats.org/officeDocument/2006/relationships/image" Target="../media/image6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emf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4.emf"/><Relationship Id="rId5" Type="http://schemas.openxmlformats.org/officeDocument/2006/relationships/image" Target="../media/image28.png"/><Relationship Id="rId10" Type="http://schemas.openxmlformats.org/officeDocument/2006/relationships/image" Target="../media/image33.emf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microsoft.com/office/2007/relationships/hdphoto" Target="../media/hdphoto4.wdp"/><Relationship Id="rId3" Type="http://schemas.openxmlformats.org/officeDocument/2006/relationships/image" Target="../media/image37.emf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7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jpeg"/><Relationship Id="rId11" Type="http://schemas.microsoft.com/office/2007/relationships/hdphoto" Target="../media/hdphoto3.wdp"/><Relationship Id="rId5" Type="http://schemas.openxmlformats.org/officeDocument/2006/relationships/image" Target="../media/image39.jpeg"/><Relationship Id="rId15" Type="http://schemas.microsoft.com/office/2007/relationships/hdphoto" Target="../media/hdphoto5.wdp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emf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7.emf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11" Type="http://schemas.openxmlformats.org/officeDocument/2006/relationships/image" Target="../media/image50.jpe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emf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jpeg"/><Relationship Id="rId5" Type="http://schemas.openxmlformats.org/officeDocument/2006/relationships/image" Target="../media/image37.emf"/><Relationship Id="rId4" Type="http://schemas.openxmlformats.org/officeDocument/2006/relationships/image" Target="../media/image52.jpeg"/><Relationship Id="rId9" Type="http://schemas.openxmlformats.org/officeDocument/2006/relationships/image" Target="../media/image5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13" Type="http://schemas.openxmlformats.org/officeDocument/2006/relationships/image" Target="../media/image68.pn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11" Type="http://schemas.openxmlformats.org/officeDocument/2006/relationships/image" Target="../media/image66.pn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png"/><Relationship Id="rId14" Type="http://schemas.openxmlformats.org/officeDocument/2006/relationships/image" Target="../media/image6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3609501"/>
            <a:ext cx="12192000" cy="32534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7733"/>
            <a:ext cx="6886575" cy="32407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Блок-схема: процесс 36"/>
          <p:cNvSpPr/>
          <p:nvPr/>
        </p:nvSpPr>
        <p:spPr>
          <a:xfrm>
            <a:off x="0" y="3400425"/>
            <a:ext cx="12192000" cy="21361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26126" y="4220125"/>
            <a:ext cx="4766850" cy="1478476"/>
          </a:xfrm>
        </p:spPr>
        <p:txBody>
          <a:bodyPr/>
          <a:lstStyle/>
          <a:p>
            <a:r>
              <a:rPr lang="ru-RU" sz="2600" dirty="0" smtClean="0"/>
              <a:t>      </a:t>
            </a:r>
            <a:r>
              <a:rPr lang="ru-RU" sz="2600" dirty="0" smtClean="0">
                <a:solidFill>
                  <a:schemeClr val="bg1"/>
                </a:solidFill>
              </a:rPr>
              <a:t>Актуальные вопросы применения  </a:t>
            </a:r>
            <a:br>
              <a:rPr lang="ru-RU" sz="2600" dirty="0" smtClean="0">
                <a:solidFill>
                  <a:schemeClr val="bg1"/>
                </a:solidFill>
              </a:rPr>
            </a:br>
            <a:r>
              <a:rPr lang="ru-RU" sz="2600" dirty="0" smtClean="0">
                <a:solidFill>
                  <a:schemeClr val="bg1"/>
                </a:solidFill>
              </a:rPr>
              <a:t>   крупноразмерных БЛА </a:t>
            </a:r>
            <a:br>
              <a:rPr lang="ru-RU" sz="2600" dirty="0" smtClean="0">
                <a:solidFill>
                  <a:schemeClr val="bg1"/>
                </a:solidFill>
              </a:rPr>
            </a:br>
            <a:r>
              <a:rPr lang="ru-RU" sz="2600" dirty="0" smtClean="0">
                <a:solidFill>
                  <a:schemeClr val="bg1"/>
                </a:solidFill>
              </a:rPr>
              <a:t>в народном </a:t>
            </a:r>
            <a:r>
              <a:rPr lang="ru-RU" sz="2600" dirty="0">
                <a:solidFill>
                  <a:schemeClr val="bg1"/>
                </a:solidFill>
              </a:rPr>
              <a:t>хозяйстве</a:t>
            </a:r>
            <a:r>
              <a:rPr lang="ru-RU" sz="2600" dirty="0" smtClean="0">
                <a:solidFill>
                  <a:schemeClr val="bg1"/>
                </a:solidFill>
              </a:rPr>
              <a:t/>
            </a:r>
            <a:br>
              <a:rPr lang="ru-RU" sz="2600" dirty="0" smtClean="0">
                <a:solidFill>
                  <a:schemeClr val="bg1"/>
                </a:solidFill>
              </a:rPr>
            </a:br>
            <a:endParaRPr lang="ru-RU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372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74320" y="94682"/>
            <a:ext cx="11694904" cy="581513"/>
          </a:xfrm>
        </p:spPr>
        <p:txBody>
          <a:bodyPr/>
          <a:lstStyle/>
          <a:p>
            <a:r>
              <a:rPr lang="ru-RU" dirty="0" smtClean="0"/>
              <a:t>Решения по применению самообучающихся </a:t>
            </a:r>
            <a:r>
              <a:rPr lang="ru-RU" dirty="0" err="1" smtClean="0"/>
              <a:t>нейросетей</a:t>
            </a:r>
            <a:endParaRPr lang="ru-RU" dirty="0"/>
          </a:p>
          <a:p>
            <a:r>
              <a:rPr lang="ru-RU" dirty="0"/>
              <a:t>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9405B8-4521-4768-926D-5AD4EBF8795D}" type="slidenum">
              <a:rPr lang="en-US" smtClean="0">
                <a:solidFill>
                  <a:srgbClr val="294E8A">
                    <a:tint val="75000"/>
                  </a:srgbClr>
                </a:solidFill>
              </a:rPr>
              <a:pPr/>
              <a:t>10</a:t>
            </a:fld>
            <a:endParaRPr lang="en-US" dirty="0">
              <a:solidFill>
                <a:srgbClr val="294E8A">
                  <a:tint val="75000"/>
                </a:srgbClr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4320" y="559212"/>
            <a:ext cx="815970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2400"/>
          </a:p>
        </p:txBody>
      </p:sp>
      <p:sp>
        <p:nvSpPr>
          <p:cNvPr id="18" name="TextBox 17"/>
          <p:cNvSpPr txBox="1"/>
          <p:nvPr/>
        </p:nvSpPr>
        <p:spPr>
          <a:xfrm>
            <a:off x="164661" y="708535"/>
            <a:ext cx="7859920" cy="1652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spcAft>
                <a:spcPts val="400"/>
              </a:spcAft>
              <a:buClr>
                <a:srgbClr val="C00000"/>
              </a:buClr>
              <a:buSzPct val="125000"/>
              <a:buFont typeface="Wingdings" panose="05000000000000000000" pitchFamily="2" charset="2"/>
              <a:buChar char="ü"/>
              <a:defRPr/>
            </a:pPr>
            <a:r>
              <a:rPr lang="ru-RU" sz="1467" dirty="0">
                <a:solidFill>
                  <a:srgbClr val="43434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Области применения: распознавание объектов и </a:t>
            </a:r>
            <a:r>
              <a:rPr lang="ru-RU" sz="1467" dirty="0" err="1">
                <a:solidFill>
                  <a:srgbClr val="43434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топослоев</a:t>
            </a:r>
            <a:r>
              <a:rPr lang="ru-RU" sz="1467" dirty="0">
                <a:solidFill>
                  <a:srgbClr val="43434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анализ телеметрии</a:t>
            </a:r>
          </a:p>
          <a:p>
            <a:pPr marL="380990" indent="-380990">
              <a:spcAft>
                <a:spcPts val="400"/>
              </a:spcAft>
              <a:buClr>
                <a:srgbClr val="C00000"/>
              </a:buClr>
              <a:buSzPct val="125000"/>
              <a:buFont typeface="Wingdings" panose="05000000000000000000" pitchFamily="2" charset="2"/>
              <a:buChar char="ü"/>
              <a:defRPr/>
            </a:pPr>
            <a:r>
              <a:rPr lang="ru-RU" sz="1467" dirty="0">
                <a:solidFill>
                  <a:srgbClr val="43434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Технологии: </a:t>
            </a:r>
            <a:r>
              <a:rPr lang="en-US" sz="1467" dirty="0">
                <a:solidFill>
                  <a:srgbClr val="43434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few</a:t>
            </a:r>
            <a:r>
              <a:rPr lang="ru-RU" sz="1467" dirty="0">
                <a:solidFill>
                  <a:srgbClr val="43434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en-US" sz="1467" dirty="0">
                <a:solidFill>
                  <a:srgbClr val="43434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shot learning</a:t>
            </a:r>
            <a:r>
              <a:rPr lang="ru-RU" sz="1467" dirty="0">
                <a:solidFill>
                  <a:srgbClr val="43434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ru-RU" sz="1467" dirty="0" err="1">
                <a:solidFill>
                  <a:srgbClr val="43434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сверточные</a:t>
            </a:r>
            <a:r>
              <a:rPr lang="ru-RU" sz="1467" dirty="0">
                <a:solidFill>
                  <a:srgbClr val="43434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67" dirty="0" err="1">
                <a:solidFill>
                  <a:srgbClr val="43434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нейросети</a:t>
            </a:r>
            <a:endParaRPr lang="ru-RU" sz="1467" dirty="0">
              <a:solidFill>
                <a:srgbClr val="43434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80990" indent="-380990">
              <a:spcAft>
                <a:spcPts val="400"/>
              </a:spcAft>
              <a:buClr>
                <a:srgbClr val="C00000"/>
              </a:buClr>
              <a:buSzPct val="125000"/>
              <a:buFont typeface="Wingdings" panose="05000000000000000000" pitchFamily="2" charset="2"/>
              <a:buChar char="ü"/>
              <a:defRPr/>
            </a:pPr>
            <a:r>
              <a:rPr lang="ru-RU" sz="1467" dirty="0">
                <a:solidFill>
                  <a:srgbClr val="43434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Методика испытаний: обоснование репрезентативности обучающей выборки, проверка на контрольной выборке по критерию выхода на асимптоту</a:t>
            </a:r>
          </a:p>
          <a:p>
            <a:pPr marL="380990" indent="-380990">
              <a:spcAft>
                <a:spcPts val="400"/>
              </a:spcAft>
              <a:buClr>
                <a:srgbClr val="C00000"/>
              </a:buClr>
              <a:buSzPct val="125000"/>
              <a:buFont typeface="Wingdings" panose="05000000000000000000" pitchFamily="2" charset="2"/>
              <a:buChar char="ü"/>
              <a:defRPr/>
            </a:pPr>
            <a:r>
              <a:rPr lang="ru-RU" sz="1467" dirty="0">
                <a:solidFill>
                  <a:srgbClr val="43434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Борьба с </a:t>
            </a:r>
            <a:r>
              <a:rPr lang="en-US" sz="1467" dirty="0">
                <a:solidFill>
                  <a:srgbClr val="43434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Adversarial Attack </a:t>
            </a:r>
            <a:r>
              <a:rPr lang="ru-RU" sz="1467" dirty="0">
                <a:solidFill>
                  <a:srgbClr val="43434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 защищенное обучение (ОКР «Платформа-ГНС»)</a:t>
            </a:r>
          </a:p>
          <a:p>
            <a:pPr marL="380990" indent="-380990">
              <a:spcAft>
                <a:spcPts val="400"/>
              </a:spcAft>
              <a:buClr>
                <a:srgbClr val="C00000"/>
              </a:buClr>
              <a:buSzPct val="125000"/>
              <a:buFont typeface="Wingdings" panose="05000000000000000000" pitchFamily="2" charset="2"/>
              <a:buChar char="ü"/>
              <a:defRPr/>
            </a:pPr>
            <a:r>
              <a:rPr lang="ru-RU" sz="1467" dirty="0">
                <a:solidFill>
                  <a:srgbClr val="43434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«Защищенная синхронизация знаний» между </a:t>
            </a:r>
            <a:r>
              <a:rPr lang="ru-RU" sz="1467" dirty="0" smtClean="0">
                <a:solidFill>
                  <a:srgbClr val="43434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комплексами</a:t>
            </a:r>
            <a:endParaRPr lang="en-US" sz="1467" dirty="0">
              <a:solidFill>
                <a:srgbClr val="43434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Picture 2" descr="снимок_экрана_грузовики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48321" y="666291"/>
            <a:ext cx="3856676" cy="297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174320" y="3641068"/>
            <a:ext cx="6081376" cy="2927664"/>
            <a:chOff x="1581005" y="2690305"/>
            <a:chExt cx="4561032" cy="2195748"/>
          </a:xfrm>
        </p:grpSpPr>
        <p:pic>
          <p:nvPicPr>
            <p:cNvPr id="23" name="Рисунок 22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81005" y="2690305"/>
              <a:ext cx="4079598" cy="219574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Прямоугольник 21"/>
                <p:cNvSpPr/>
                <p:nvPr/>
              </p:nvSpPr>
              <p:spPr>
                <a:xfrm>
                  <a:off x="2382154" y="3244021"/>
                  <a:ext cx="3759883" cy="56433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1467" i="1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ru-RU" sz="1467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ru-RU" sz="1467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sz="1467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p>
                                <m:r>
                                  <a:rPr lang="ru-RU" sz="1467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p>
                            <m:r>
                              <a:rPr lang="ru-RU" sz="1467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ru-RU" sz="1467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sz="1467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p>
                                <m:r>
                                  <a:rPr lang="ru-RU" sz="1467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ru-RU" sz="1467">
                            <a:latin typeface="Cambria Math" panose="02040503050406030204" pitchFamily="18" charset="0"/>
                          </a:rPr>
                          <m:t>=−</m:t>
                        </m:r>
                        <m:nary>
                          <m:naryPr>
                            <m:chr m:val="∑"/>
                            <m:limLoc m:val="undOvr"/>
                            <m:ctrlPr>
                              <a:rPr lang="ru-RU" sz="1467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ru-RU" sz="1467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ru-RU" sz="1467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ru-RU" sz="1467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p>
                          <m:e>
                            <m:r>
                              <a:rPr lang="ru-RU" sz="1467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nary>
                        <m:nary>
                          <m:naryPr>
                            <m:chr m:val="∑"/>
                            <m:limLoc m:val="undOvr"/>
                            <m:ctrlPr>
                              <a:rPr lang="ru-RU" sz="1467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ru-RU" sz="1467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ru-RU" sz="1467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ru-RU" sz="1467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  <m:e>
                            <m:r>
                              <a:rPr lang="ru-RU" sz="1467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nary>
                        <m:sSubSup>
                          <m:sSubSupPr>
                            <m:ctrlPr>
                              <a:rPr lang="ru-RU" sz="1467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ru-RU" sz="1467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ru-RU" sz="1467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ru-RU" sz="1467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  <m:r>
                          <m:rPr>
                            <m:sty m:val="p"/>
                          </m:rPr>
                          <a:rPr lang="ru-RU" sz="1467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ru-RU" sz="1467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ru-RU" sz="1467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ru-RU" sz="1467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ru-RU" sz="1467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ru-RU" sz="1467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ru-RU" sz="1467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ru-RU" sz="1467" dirty="0"/>
                </a:p>
              </p:txBody>
            </p:sp>
          </mc:Choice>
          <mc:Fallback xmlns="">
            <p:sp>
              <p:nvSpPr>
                <p:cNvPr id="22" name="Прямоугольник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2154" y="3244021"/>
                  <a:ext cx="3759883" cy="56433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4" name="Рисунок 2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07442" y="2634218"/>
            <a:ext cx="4874845" cy="1625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7720" y="3724578"/>
            <a:ext cx="3314700" cy="276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021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9405B8-4521-4768-926D-5AD4EBF8795D}" type="slidenum">
              <a:rPr lang="en-US" smtClean="0">
                <a:solidFill>
                  <a:srgbClr val="294E8A">
                    <a:tint val="75000"/>
                  </a:srgbClr>
                </a:solidFill>
              </a:rPr>
              <a:pPr/>
              <a:t>11</a:t>
            </a:fld>
            <a:endParaRPr lang="en-US">
              <a:solidFill>
                <a:srgbClr val="294E8A">
                  <a:tint val="75000"/>
                </a:srgb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Автономное и групповое планирование способа решения задачи</a:t>
            </a:r>
            <a:endParaRPr lang="ru-RU" dirty="0"/>
          </a:p>
          <a:p>
            <a:endParaRPr lang="ru-RU" dirty="0"/>
          </a:p>
        </p:txBody>
      </p:sp>
      <p:pic>
        <p:nvPicPr>
          <p:cNvPr id="17" name="Picture 1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595" y="472508"/>
            <a:ext cx="4664725" cy="32384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95" y="3757321"/>
            <a:ext cx="4629276" cy="2506319"/>
          </a:xfrm>
          <a:prstGeom prst="rect">
            <a:avLst/>
          </a:prstGeom>
        </p:spPr>
      </p:pic>
      <p:pic>
        <p:nvPicPr>
          <p:cNvPr id="2050" name="Picture 7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670" y="472508"/>
            <a:ext cx="6922422" cy="579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018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Системы для работы в общем воздушном пространстве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>
          <a:xfrm>
            <a:off x="273035" y="723510"/>
            <a:ext cx="5190505" cy="3213490"/>
          </a:xfrm>
        </p:spPr>
        <p:txBody>
          <a:bodyPr>
            <a:noAutofit/>
          </a:bodyPr>
          <a:lstStyle/>
          <a:p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TCAS.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&gt;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30 пассажиров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, M</a:t>
            </a:r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</a:rPr>
              <a:t>взл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&gt;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 15000 кг (п.4.20 ФАП128)</a:t>
            </a:r>
          </a:p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         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&gt;19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пассажиров,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 &gt;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5700 кг (для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RVSM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п.5.78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ru-RU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Ответчик режима С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- При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полетах по ППП при осуществлении коммерческих воздушных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перевозок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- Воздушные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суда, выполняющие полеты в воздушном пространстве классов A или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C</a:t>
            </a:r>
          </a:p>
          <a:p>
            <a:pPr marL="0" indent="0">
              <a:spcBef>
                <a:spcPts val="0"/>
              </a:spcBef>
            </a:pP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Сложная иерархическая логика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TCAS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, невозможность встраивания  возможностей АОН и БЛА,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ex.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 минимальная скорость маневра уклонения 1500 футов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/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мин (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~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7.5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м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/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с)</a:t>
            </a:r>
            <a:b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en-US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 =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&gt;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Необходима система 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DAA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для БЛА и АОН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3681096"/>
            <a:ext cx="4693920" cy="26188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040" y="823309"/>
            <a:ext cx="7053978" cy="418557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646384" y="5069100"/>
            <a:ext cx="15456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Шифрин В.В., АТИ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1971026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Контроль и управление БАС – С2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478715" y="5903681"/>
            <a:ext cx="15456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Шифрин В.В., АТИ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994" y="701764"/>
            <a:ext cx="5977006" cy="52439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28" y="2537752"/>
            <a:ext cx="5574229" cy="3407955"/>
          </a:xfrm>
          <a:prstGeom prst="rect">
            <a:avLst/>
          </a:prstGeom>
        </p:spPr>
      </p:pic>
      <p:sp>
        <p:nvSpPr>
          <p:cNvPr id="12" name="Текст 4"/>
          <p:cNvSpPr>
            <a:spLocks noGrp="1"/>
          </p:cNvSpPr>
          <p:nvPr>
            <p:ph type="body" sz="quarter" idx="12"/>
          </p:nvPr>
        </p:nvSpPr>
        <p:spPr>
          <a:xfrm>
            <a:off x="269528" y="701764"/>
            <a:ext cx="5190505" cy="106607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В настоящий момент линии связи между НПУ и БЛА разрабатываются индивидуально каждым разработчиков комплекса. Разные диапазоны частот, протоколы и т.п.</a:t>
            </a:r>
          </a:p>
          <a:p>
            <a:pPr marL="0" indent="0">
              <a:spcBef>
                <a:spcPts val="0"/>
              </a:spcBef>
            </a:pP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СТЦ, РТИ, Луч, МНИИТИ, ..</a:t>
            </a:r>
          </a:p>
          <a:p>
            <a:pPr marL="0" indent="0">
              <a:spcBef>
                <a:spcPts val="0"/>
              </a:spcBef>
            </a:pP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+ Требования к защите данных</a:t>
            </a:r>
          </a:p>
          <a:p>
            <a:pPr marL="0" indent="0">
              <a:spcBef>
                <a:spcPts val="0"/>
              </a:spcBef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9208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Спутниковая линия связи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3" y="922328"/>
            <a:ext cx="2987617" cy="1450864"/>
          </a:xfrm>
          <a:prstGeom prst="rect">
            <a:avLst/>
          </a:prstGeom>
        </p:spPr>
      </p:pic>
      <p:pic>
        <p:nvPicPr>
          <p:cNvPr id="7" name="Picture 2" descr="https://magazine.wharton.upenn.edu/wp-content/uploads/2019/09/14797633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1" y="3666127"/>
            <a:ext cx="2573679" cy="229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3">
            <a:extLst>
              <a:ext uri="{FF2B5EF4-FFF2-40B4-BE49-F238E27FC236}">
                <a16:creationId xmlns:a16="http://schemas.microsoft.com/office/drawing/2014/main" xmlns="" id="{B39CD19D-75E2-42C0-961C-414FA35B43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1" b="94611" l="2328" r="971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97" y="2028543"/>
            <a:ext cx="2474948" cy="1425228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31080" y="666825"/>
            <a:ext cx="12192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/>
          <p:nvPr/>
        </p:nvPicPr>
        <p:blipFill>
          <a:blip r:embed="rId6"/>
          <a:stretch>
            <a:fillRect/>
          </a:stretch>
        </p:blipFill>
        <p:spPr>
          <a:xfrm>
            <a:off x="3897959" y="1011335"/>
            <a:ext cx="3313101" cy="18207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7959" y="2937414"/>
            <a:ext cx="3313101" cy="207757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Прямая со стрелкой 11"/>
          <p:cNvCxnSpPr/>
          <p:nvPr/>
        </p:nvCxnSpPr>
        <p:spPr>
          <a:xfrm flipH="1">
            <a:off x="1038860" y="2066918"/>
            <a:ext cx="30480" cy="3560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9"/>
          <p:cNvSpPr txBox="1">
            <a:spLocks/>
          </p:cNvSpPr>
          <p:nvPr/>
        </p:nvSpPr>
        <p:spPr>
          <a:xfrm>
            <a:off x="7449421" y="672042"/>
            <a:ext cx="4610499" cy="4215844"/>
          </a:xfrm>
          <a:prstGeom prst="rect">
            <a:avLst/>
          </a:prstGeom>
          <a:noFill/>
        </p:spPr>
        <p:txBody>
          <a:bodyPr/>
          <a:lstStyle>
            <a:lvl1pPr marL="177800" indent="-177800" algn="l" defTabSz="914400" rtl="0" eaLnBrk="1" latinLnBrk="0" hangingPunct="1">
              <a:spcBef>
                <a:spcPts val="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 sz="1200" kern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7000"/>
              </a:lnSpc>
              <a:spcAft>
                <a:spcPts val="600"/>
              </a:spcAft>
              <a:buNone/>
            </a:pPr>
            <a:r>
              <a:rPr lang="ru-RU" sz="1300" b="1" spc="-27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бортовой и наземной станции спутниковой связи в составе гражданских комплексов с БпЛА обеспечивает</a:t>
            </a:r>
            <a:r>
              <a:rPr lang="en-US" sz="1300" b="1" spc="-27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300" b="1" spc="-27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97000"/>
              </a:lnSpc>
              <a:spcAft>
                <a:spcPts val="600"/>
              </a:spcAft>
              <a:buNone/>
            </a:pPr>
            <a:r>
              <a:rPr lang="ru-RU" sz="1300" b="1" spc="-27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300" b="1" spc="-27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</a:t>
            </a:r>
            <a:r>
              <a:rPr lang="ru-RU" sz="1300" b="1" spc="-27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целевого </a:t>
            </a:r>
            <a:r>
              <a:rPr lang="ru-RU" sz="1300" b="1" spc="-27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применения комплексов с группой географически распределенных БпЛА за </a:t>
            </a:r>
            <a:r>
              <a:rPr lang="ru-RU" sz="1300" b="1" spc="-27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существенного увеличения </a:t>
            </a:r>
            <a:r>
              <a:rPr lang="ru-RU" sz="1300" b="1" spc="-27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радиуса их целевого использования.</a:t>
            </a:r>
            <a:endParaRPr lang="ru-RU" sz="1300" b="1" spc="-27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97000"/>
              </a:lnSpc>
              <a:spcAft>
                <a:spcPts val="600"/>
              </a:spcAft>
              <a:buNone/>
            </a:pPr>
            <a:r>
              <a:rPr lang="ru-RU" sz="1300" b="1" spc="-27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300" b="1" spc="-27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Резервирование </a:t>
            </a:r>
            <a:r>
              <a:rPr lang="ru-RU" sz="1300" b="1" spc="-27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 средств связи прямой видимости в ближней зоне, что </a:t>
            </a:r>
            <a:r>
              <a:rPr lang="ru-RU" sz="1300" b="1" spc="-27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повышает </a:t>
            </a:r>
            <a:r>
              <a:rPr lang="ru-RU" sz="1300" b="1" spc="-27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надежность и безопасность эксплуатации </a:t>
            </a:r>
            <a:r>
              <a:rPr lang="ru-RU" sz="1300" b="1" spc="-27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БпЛА, а также возможность получения телеметрии и текущих координат БпЛА в любой точке полетного маршрута.</a:t>
            </a:r>
            <a:endParaRPr lang="ru-RU" sz="1300" b="1" spc="-27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97000"/>
              </a:lnSpc>
              <a:spcAft>
                <a:spcPts val="600"/>
              </a:spcAft>
              <a:buNone/>
            </a:pPr>
            <a:r>
              <a:rPr lang="ru-RU" sz="1300" b="1" spc="-27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Доставку полезной нагрузки (корреспонденции, грузов, медикаментов и пр.) в труднодоступные и непроходимые отдаленные районы, не оснащенные необходимой инфраструктурой и другими видами связи в силу крайне низкой плотности населения.</a:t>
            </a:r>
          </a:p>
          <a:p>
            <a:pPr marL="0" indent="0" algn="just">
              <a:lnSpc>
                <a:spcPct val="97000"/>
              </a:lnSpc>
              <a:spcAft>
                <a:spcPts val="600"/>
              </a:spcAft>
              <a:buNone/>
            </a:pPr>
            <a:r>
              <a:rPr lang="ru-RU" sz="1300" b="1" spc="-27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Широкое применение в сфере народного хозяйства - патрулирование протяженных приграничных территорий, мониторинг распространения лесных пожаров и их тушение, контроль целостности газопроводов, охрана частной собственности и т.д.</a:t>
            </a:r>
          </a:p>
          <a:p>
            <a:pPr marL="0" indent="0" algn="just">
              <a:lnSpc>
                <a:spcPct val="97000"/>
              </a:lnSpc>
              <a:spcAft>
                <a:spcPts val="600"/>
              </a:spcAft>
              <a:buNone/>
            </a:pPr>
            <a:r>
              <a:rPr lang="ru-RU" sz="1300" b="1" spc="-27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Увеличение эффективной продолжительности полета за счет возможности осуществления взлета и посадки БпЛА на различных аэродромах, значительно удаленных друг от друга.</a:t>
            </a:r>
            <a:endParaRPr lang="ru-RU" sz="1300" b="1" spc="-27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Текст 1">
            <a:extLst>
              <a:ext uri="{FF2B5EF4-FFF2-40B4-BE49-F238E27FC236}">
                <a16:creationId xmlns:a16="http://schemas.microsoft.com/office/drawing/2014/main" xmlns="" id="{C33A33D9-4C4C-49DA-9F39-D7214CFD61D2}"/>
              </a:ext>
            </a:extLst>
          </p:cNvPr>
          <p:cNvSpPr txBox="1">
            <a:spLocks/>
          </p:cNvSpPr>
          <p:nvPr/>
        </p:nvSpPr>
        <p:spPr>
          <a:xfrm>
            <a:off x="1484933" y="3185819"/>
            <a:ext cx="2314023" cy="2823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Бортовая </a:t>
            </a:r>
            <a:r>
              <a:rPr lang="ru-RU" sz="13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</a:t>
            </a:r>
            <a:endParaRPr lang="en-US" sz="13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спутниковой </a:t>
            </a:r>
            <a:r>
              <a:rPr lang="ru-RU" sz="13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связи</a:t>
            </a:r>
          </a:p>
        </p:txBody>
      </p:sp>
      <p:sp>
        <p:nvSpPr>
          <p:cNvPr id="15" name="Текст 1">
            <a:extLst>
              <a:ext uri="{FF2B5EF4-FFF2-40B4-BE49-F238E27FC236}">
                <a16:creationId xmlns:a16="http://schemas.microsoft.com/office/drawing/2014/main" xmlns="" id="{C33A33D9-4C4C-49DA-9F39-D7214CFD61D2}"/>
              </a:ext>
            </a:extLst>
          </p:cNvPr>
          <p:cNvSpPr txBox="1">
            <a:spLocks/>
          </p:cNvSpPr>
          <p:nvPr/>
        </p:nvSpPr>
        <p:spPr>
          <a:xfrm>
            <a:off x="320936" y="5827285"/>
            <a:ext cx="3272118" cy="2823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Наземная станция спутниковой связи</a:t>
            </a:r>
            <a:endParaRPr lang="ru-RU" sz="13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Текст 1">
            <a:extLst>
              <a:ext uri="{FF2B5EF4-FFF2-40B4-BE49-F238E27FC236}">
                <a16:creationId xmlns:a16="http://schemas.microsoft.com/office/drawing/2014/main" xmlns="" id="{C33A33D9-4C4C-49DA-9F39-D7214CFD61D2}"/>
              </a:ext>
            </a:extLst>
          </p:cNvPr>
          <p:cNvSpPr txBox="1">
            <a:spLocks/>
          </p:cNvSpPr>
          <p:nvPr/>
        </p:nvSpPr>
        <p:spPr>
          <a:xfrm>
            <a:off x="3848100" y="5499072"/>
            <a:ext cx="3423920" cy="2823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зон покрытия отечественных орбитальных группировок спутниковой связи «Экспресс» (10 КА) и «Ямал» (5 КА) – Северное полушарие (за исключением приполярных областей)</a:t>
            </a:r>
            <a:endParaRPr lang="ru-RU" sz="13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2824370" y="3721450"/>
            <a:ext cx="151986" cy="2105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/>
          </a:p>
        </p:txBody>
      </p:sp>
      <p:sp>
        <p:nvSpPr>
          <p:cNvPr id="19" name="Стрелка вниз 18"/>
          <p:cNvSpPr/>
          <p:nvPr/>
        </p:nvSpPr>
        <p:spPr>
          <a:xfrm rot="10800000">
            <a:off x="715494" y="3740440"/>
            <a:ext cx="151986" cy="2105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/>
          </a:p>
        </p:txBody>
      </p:sp>
      <p:sp>
        <p:nvSpPr>
          <p:cNvPr id="20" name="Текст 1">
            <a:extLst>
              <a:ext uri="{FF2B5EF4-FFF2-40B4-BE49-F238E27FC236}">
                <a16:creationId xmlns:a16="http://schemas.microsoft.com/office/drawing/2014/main" xmlns="" id="{C33A33D9-4C4C-49DA-9F39-D7214CFD61D2}"/>
              </a:ext>
            </a:extLst>
          </p:cNvPr>
          <p:cNvSpPr txBox="1">
            <a:spLocks/>
          </p:cNvSpPr>
          <p:nvPr/>
        </p:nvSpPr>
        <p:spPr>
          <a:xfrm>
            <a:off x="2956557" y="4608713"/>
            <a:ext cx="758892" cy="2823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5…10 </a:t>
            </a:r>
          </a:p>
          <a:p>
            <a:pPr algn="ctr"/>
            <a:r>
              <a:rPr lang="ru-RU" sz="13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Мбит</a:t>
            </a:r>
            <a:r>
              <a:rPr lang="en-US" sz="13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3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13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Текст 1">
            <a:extLst>
              <a:ext uri="{FF2B5EF4-FFF2-40B4-BE49-F238E27FC236}">
                <a16:creationId xmlns:a16="http://schemas.microsoft.com/office/drawing/2014/main" xmlns="" id="{C33A33D9-4C4C-49DA-9F39-D7214CFD61D2}"/>
              </a:ext>
            </a:extLst>
          </p:cNvPr>
          <p:cNvSpPr txBox="1">
            <a:spLocks/>
          </p:cNvSpPr>
          <p:nvPr/>
        </p:nvSpPr>
        <p:spPr>
          <a:xfrm>
            <a:off x="31080" y="4605525"/>
            <a:ext cx="774722" cy="2823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10…200 </a:t>
            </a:r>
          </a:p>
          <a:p>
            <a:pPr algn="ctr"/>
            <a:r>
              <a:rPr lang="ru-RU" sz="13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кбит</a:t>
            </a:r>
            <a:r>
              <a:rPr lang="en-US" sz="13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3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13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5184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80" y="521866"/>
            <a:ext cx="11593144" cy="5504465"/>
          </a:xfrm>
          <a:prstGeom prst="rect">
            <a:avLst/>
          </a:prstGeom>
        </p:spPr>
      </p:pic>
      <p:sp>
        <p:nvSpPr>
          <p:cNvPr id="8" name="Текст 1"/>
          <p:cNvSpPr>
            <a:spLocks noGrp="1"/>
          </p:cNvSpPr>
          <p:nvPr>
            <p:ph type="body" sz="quarter" idx="10"/>
          </p:nvPr>
        </p:nvSpPr>
        <p:spPr>
          <a:xfrm>
            <a:off x="203277" y="204017"/>
            <a:ext cx="7406796" cy="306192"/>
          </a:xfrm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ru-RU" sz="2400" dirty="0"/>
              <a:t>Применение БАС в интересах </a:t>
            </a:r>
            <a:r>
              <a:rPr lang="ru-RU" sz="2400" dirty="0" smtClean="0"/>
              <a:t>обороны, безопасности и народного хозяйства</a:t>
            </a:r>
            <a:endParaRPr lang="ru-RU" sz="2400" dirty="0"/>
          </a:p>
        </p:txBody>
      </p:sp>
      <p:sp>
        <p:nvSpPr>
          <p:cNvPr id="48" name="TextBox 47"/>
          <p:cNvSpPr txBox="1"/>
          <p:nvPr/>
        </p:nvSpPr>
        <p:spPr>
          <a:xfrm>
            <a:off x="2591298" y="3344512"/>
            <a:ext cx="2408041" cy="968840"/>
          </a:xfrm>
          <a:prstGeom prst="rect">
            <a:avLst/>
          </a:prstGeom>
          <a:ln>
            <a:solidFill>
              <a:sysClr val="window" lastClr="FFFFFF">
                <a:lumMod val="75000"/>
              </a:sysClr>
            </a:solidFill>
          </a:ln>
        </p:spPr>
        <p:txBody>
          <a:bodyPr wrap="square">
            <a:no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МЧС России: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1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Воздушное патрулирование зон ЧС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212623" y="2145480"/>
            <a:ext cx="2036012" cy="1016707"/>
          </a:xfrm>
          <a:prstGeom prst="rect">
            <a:avLst/>
          </a:prstGeom>
          <a:ln>
            <a:solidFill>
              <a:sysClr val="window" lastClr="FFFFFF">
                <a:lumMod val="75000"/>
              </a:sysClr>
            </a:solidFill>
          </a:ln>
        </p:spPr>
        <p:txBody>
          <a:bodyPr wrap="square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Минобороны РФ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12623" y="682451"/>
            <a:ext cx="4888272" cy="534157"/>
          </a:xfrm>
          <a:prstGeom prst="rect">
            <a:avLst/>
          </a:prstGeom>
          <a:solidFill>
            <a:srgbClr val="44546A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Государственная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авиация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3278" y="1379801"/>
            <a:ext cx="2046759" cy="643011"/>
          </a:xfrm>
          <a:prstGeom prst="rect">
            <a:avLst/>
          </a:prstGeom>
          <a:solidFill>
            <a:srgbClr val="44546A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Военная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607948" y="1379415"/>
            <a:ext cx="2492947" cy="643397"/>
          </a:xfrm>
          <a:prstGeom prst="rect">
            <a:avLst/>
          </a:prstGeom>
          <a:solidFill>
            <a:srgbClr val="44546A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Специального</a:t>
            </a:r>
            <a:b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назначения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439" y="2518984"/>
            <a:ext cx="693693" cy="520269"/>
          </a:xfrm>
          <a:prstGeom prst="rect">
            <a:avLst/>
          </a:prstGeom>
        </p:spPr>
      </p:pic>
      <p:pic>
        <p:nvPicPr>
          <p:cNvPr id="54" name="Picture 2" descr="https://vinyl-market.ru/images/shop_items/9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60727" y="3761587"/>
            <a:ext cx="592259" cy="39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2595233" y="2155873"/>
            <a:ext cx="2428751" cy="1085891"/>
          </a:xfrm>
          <a:prstGeom prst="rect">
            <a:avLst/>
          </a:prstGeom>
          <a:ln>
            <a:solidFill>
              <a:sysClr val="window" lastClr="FFFFFF">
                <a:lumMod val="75000"/>
              </a:sysClr>
            </a:solidFill>
          </a:ln>
        </p:spPr>
        <p:txBody>
          <a:bodyPr wrap="square">
            <a:no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ФСБ России: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1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Патрулирование границ и морской зоны.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1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Контртеррористические </a:t>
            </a:r>
            <a:br>
              <a:rPr kumimoji="0" lang="ru-RU" sz="1051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ru-RU" sz="1051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операции</a:t>
            </a: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2559" y="2730338"/>
            <a:ext cx="592259" cy="433527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5557937" y="623160"/>
            <a:ext cx="4981611" cy="534157"/>
          </a:xfrm>
          <a:prstGeom prst="rect">
            <a:avLst/>
          </a:prstGeom>
          <a:solidFill>
            <a:srgbClr val="44546A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Гражданская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авиация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520765" y="1387568"/>
            <a:ext cx="2554068" cy="643009"/>
          </a:xfrm>
          <a:prstGeom prst="rect">
            <a:avLst/>
          </a:prstGeom>
          <a:solidFill>
            <a:srgbClr val="44546A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prstClr val="black"/>
                </a:solidFill>
              </a:rPr>
              <a:t>B2G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432745" y="1379415"/>
            <a:ext cx="2106804" cy="629484"/>
          </a:xfrm>
          <a:prstGeom prst="rect">
            <a:avLst/>
          </a:prstGeom>
          <a:solidFill>
            <a:srgbClr val="44546A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B2B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938" y="616827"/>
            <a:ext cx="799709" cy="599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553" y="3794603"/>
            <a:ext cx="465121" cy="308840"/>
          </a:xfrm>
          <a:prstGeom prst="rect">
            <a:avLst/>
          </a:prstGeom>
          <a:ln>
            <a:solidFill>
              <a:srgbClr val="44546A"/>
            </a:solidFill>
          </a:ln>
        </p:spPr>
      </p:pic>
      <p:sp>
        <p:nvSpPr>
          <p:cNvPr id="62" name="TextBox 61"/>
          <p:cNvSpPr txBox="1"/>
          <p:nvPr/>
        </p:nvSpPr>
        <p:spPr>
          <a:xfrm>
            <a:off x="5520765" y="3241763"/>
            <a:ext cx="2554068" cy="886688"/>
          </a:xfrm>
          <a:prstGeom prst="rect">
            <a:avLst/>
          </a:prstGeom>
          <a:ln>
            <a:solidFill>
              <a:sysClr val="window" lastClr="FFFFFF">
                <a:lumMod val="75000"/>
              </a:sysClr>
            </a:solidFill>
          </a:ln>
        </p:spPr>
        <p:txBody>
          <a:bodyPr wrap="square">
            <a:noAutofit/>
          </a:bodyPr>
          <a:lstStyle>
            <a:defPPr>
              <a:defRPr lang="ru-RU"/>
            </a:defPPr>
            <a:lvl1pPr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Росавиация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1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Служба ЕС АКПС: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1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Поддержка поисково-спасательных операций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1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Летные проверки аэропортов</a:t>
            </a: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499" y="2518984"/>
            <a:ext cx="441028" cy="564811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5520765" y="2181724"/>
            <a:ext cx="2554068" cy="999877"/>
          </a:xfrm>
          <a:prstGeom prst="rect">
            <a:avLst/>
          </a:prstGeom>
          <a:ln>
            <a:solidFill>
              <a:sysClr val="window" lastClr="FFFFFF">
                <a:lumMod val="75000"/>
              </a:sysClr>
            </a:solidFill>
          </a:ln>
        </p:spPr>
        <p:txBody>
          <a:bodyPr wrap="square">
            <a:noAutofit/>
          </a:bodyPr>
          <a:lstStyle>
            <a:defPPr>
              <a:defRPr lang="ru-RU"/>
            </a:defPPr>
            <a:lvl1pPr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Минприроды: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1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ФГБУ </a:t>
            </a:r>
            <a:r>
              <a:rPr kumimoji="0" lang="ru-RU" sz="1051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Авиалесоохрана</a:t>
            </a:r>
            <a:r>
              <a:rPr kumimoji="0" lang="ru-RU" sz="1051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1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Противопожарное</a:t>
            </a:r>
            <a:br>
              <a:rPr kumimoji="0" lang="ru-RU" sz="1051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ru-RU" sz="1051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патрулирование лесов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2388" y="4307551"/>
            <a:ext cx="483368" cy="483368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5557938" y="4176516"/>
            <a:ext cx="2516895" cy="646331"/>
          </a:xfrm>
          <a:prstGeom prst="rect">
            <a:avLst/>
          </a:prstGeom>
          <a:ln>
            <a:solidFill>
              <a:sysClr val="window" lastClr="FFFFFF">
                <a:lumMod val="75000"/>
              </a:sysClr>
            </a:solidFill>
          </a:ln>
        </p:spPr>
        <p:txBody>
          <a:bodyPr wrap="square">
            <a:noAutofit/>
          </a:bodyPr>
          <a:lstStyle>
            <a:defPPr>
              <a:defRPr lang="ru-RU"/>
            </a:defPPr>
            <a:lvl1pPr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Росатомфлот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1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Ледовая разведка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1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СМП</a:t>
            </a:r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 flipH="1">
            <a:off x="2477731" y="1201806"/>
            <a:ext cx="12011" cy="4896000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  <a:miter lim="800000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8421430" y="2177572"/>
            <a:ext cx="2118119" cy="999877"/>
          </a:xfrm>
          <a:prstGeom prst="rect">
            <a:avLst/>
          </a:prstGeom>
          <a:ln>
            <a:solidFill>
              <a:sysClr val="window" lastClr="FFFFFF">
                <a:lumMod val="75000"/>
              </a:sysClr>
            </a:solidFill>
          </a:ln>
        </p:spPr>
        <p:txBody>
          <a:bodyPr wrap="square">
            <a:noAutofit/>
          </a:bodyPr>
          <a:lstStyle>
            <a:defPPr>
              <a:defRPr lang="ru-RU"/>
            </a:defPPr>
            <a:lvl1pPr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1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Крупные клиенты, владельцы трубопроводов, ЛЭП, с/х угодий</a:t>
            </a:r>
            <a:endParaRPr kumimoji="0" lang="ru-RU" sz="9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03277" y="3301692"/>
            <a:ext cx="2045359" cy="1391669"/>
          </a:xfrm>
          <a:prstGeom prst="rect">
            <a:avLst/>
          </a:prstGeom>
          <a:ln>
            <a:solidFill>
              <a:sysClr val="window" lastClr="FFFFFF">
                <a:lumMod val="75000"/>
              </a:sysClr>
            </a:solidFill>
          </a:ln>
        </p:spPr>
        <p:txBody>
          <a:bodyPr wrap="square">
            <a:noAutofit/>
          </a:bodyPr>
          <a:lstStyle>
            <a:defPPr>
              <a:defRPr lang="ru-RU"/>
            </a:defPPr>
            <a:lvl1pPr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Экспорт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1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При посредничестве </a:t>
            </a:r>
            <a:r>
              <a:rPr kumimoji="0" lang="ru-RU" sz="1051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Рособоронэкспорт</a:t>
            </a:r>
            <a:endParaRPr kumimoji="0" lang="ru-RU" sz="1051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6" name="Рисунок 7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80" y="605019"/>
            <a:ext cx="827763" cy="545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24" y="4011569"/>
            <a:ext cx="502003" cy="61313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5733" y="1308583"/>
            <a:ext cx="2196016" cy="3986220"/>
          </a:xfrm>
          <a:prstGeom prst="rect">
            <a:avLst/>
          </a:prstGeom>
          <a:solidFill>
            <a:srgbClr val="FFFFFF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4747" y="4861140"/>
            <a:ext cx="1998920" cy="1266156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506" y="4857394"/>
            <a:ext cx="2093772" cy="12668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080" y="4849506"/>
            <a:ext cx="2015307" cy="12747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544" y="4875476"/>
            <a:ext cx="2034147" cy="1223666"/>
          </a:xfrm>
          <a:prstGeom prst="rect">
            <a:avLst/>
          </a:prstGeom>
        </p:spPr>
      </p:pic>
      <p:pic>
        <p:nvPicPr>
          <p:cNvPr id="35" name="Рисунок 34" descr="https://kronshtadt.na.atwinta.ru/cache/product_gallery/products/NF9A3375-min.JPG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4"/>
          <a:stretch/>
        </p:blipFill>
        <p:spPr bwMode="auto">
          <a:xfrm>
            <a:off x="252755" y="4912376"/>
            <a:ext cx="2051161" cy="11468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137449" y="6410295"/>
            <a:ext cx="10766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6605" algn="l"/>
              </a:tabLst>
              <a:defRPr/>
            </a:pPr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charset="0"/>
              </a:rPr>
              <a:t>Крупноразмерные БАС обладают больши</a:t>
            </a:r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  <a:cs typeface="Arial" charset="0"/>
              </a:rPr>
              <a:t>м</a:t>
            </a:r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charset="0"/>
              </a:rPr>
              <a:t> потенциалом в сфере социально-экономического развития РФ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32745" y="3344449"/>
            <a:ext cx="2118119" cy="999877"/>
          </a:xfrm>
          <a:prstGeom prst="rect">
            <a:avLst/>
          </a:prstGeom>
          <a:ln>
            <a:solidFill>
              <a:sysClr val="window" lastClr="FFFFFF">
                <a:lumMod val="75000"/>
              </a:sysClr>
            </a:solidFill>
          </a:ln>
        </p:spPr>
        <p:txBody>
          <a:bodyPr wrap="square">
            <a:noAutofit/>
          </a:bodyPr>
          <a:lstStyle>
            <a:defPPr>
              <a:defRPr lang="ru-RU"/>
            </a:defPPr>
            <a:lvl1pPr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1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Аэротакси</a:t>
            </a:r>
            <a:endParaRPr kumimoji="0" lang="ru-RU" sz="9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9543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81593" y="120001"/>
            <a:ext cx="10489282" cy="469900"/>
          </a:xfrm>
        </p:spPr>
        <p:txBody>
          <a:bodyPr/>
          <a:lstStyle/>
          <a:p>
            <a:r>
              <a:rPr lang="ru-RU" sz="2400" dirty="0" smtClean="0"/>
              <a:t>Стратегия АО «Кронштадт» по созданию БАС гражданской авиации: </a:t>
            </a:r>
            <a:br>
              <a:rPr lang="ru-RU" sz="2400" dirty="0" smtClean="0"/>
            </a:br>
            <a:r>
              <a:rPr lang="ru-RU" sz="2400" dirty="0" smtClean="0"/>
              <a:t>диверсификация научно-технического задела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7313" y="1870256"/>
            <a:ext cx="3521700" cy="24952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8049" y="2732426"/>
            <a:ext cx="2644785" cy="13747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4012" y1="53226" x2="74012" y2="53226"/>
                        <a14:foregroundMark x1="75000" y1="53226" x2="75000" y2="53226"/>
                        <a14:foregroundMark x1="75170" y1="51032" x2="75170" y2="51032"/>
                        <a14:foregroundMark x1="74796" y1="50323" x2="74796" y2="50323"/>
                        <a14:foregroundMark x1="74217" y1="48516" x2="74217" y2="48516"/>
                        <a14:foregroundMark x1="73808" y1="49226" x2="73808" y2="49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5" r="14029"/>
          <a:stretch/>
        </p:blipFill>
        <p:spPr>
          <a:xfrm>
            <a:off x="251010" y="3737481"/>
            <a:ext cx="2596849" cy="19021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203" y="3431540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ОКР МО РФ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42193" y="1870256"/>
            <a:ext cx="3036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«Орион» Сертифицированный образец (с ограничениями)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47313" y="1159833"/>
            <a:ext cx="3430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«Гелиос»: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Многофункциональная БАС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010" y="5352752"/>
            <a:ext cx="30697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Технологии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Базовые конструктивно-технические решения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416480" y="4060091"/>
            <a:ext cx="3734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Система сертификации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Сертификат разработчика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Сертификационный базис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Структура предприятия</a:t>
            </a:r>
          </a:p>
        </p:txBody>
      </p:sp>
      <p:sp>
        <p:nvSpPr>
          <p:cNvPr id="11" name="Шеврон 10"/>
          <p:cNvSpPr/>
          <p:nvPr/>
        </p:nvSpPr>
        <p:spPr>
          <a:xfrm rot="20812698">
            <a:off x="2983464" y="2763541"/>
            <a:ext cx="484632" cy="1578548"/>
          </a:xfrm>
          <a:prstGeom prst="chevr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Шеврон 11"/>
          <p:cNvSpPr/>
          <p:nvPr/>
        </p:nvSpPr>
        <p:spPr>
          <a:xfrm rot="20812698">
            <a:off x="7320686" y="1935264"/>
            <a:ext cx="484632" cy="1578548"/>
          </a:xfrm>
          <a:prstGeom prst="chevr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13139" y="3988409"/>
            <a:ext cx="3273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Серийное производство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Выполнение авиаработ</a:t>
            </a:r>
            <a:endParaRPr lang="ru-RU" dirty="0"/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474356" y="62342"/>
            <a:ext cx="598715" cy="366183"/>
          </a:xfrm>
        </p:spPr>
        <p:txBody>
          <a:bodyPr/>
          <a:lstStyle/>
          <a:p>
            <a:fld id="{CE9405B8-4521-4768-926D-5AD4EBF8795D}" type="slidenum">
              <a:rPr lang="en-US" smtClean="0">
                <a:solidFill>
                  <a:srgbClr val="294E8A">
                    <a:tint val="75000"/>
                  </a:srgbClr>
                </a:solidFill>
              </a:rPr>
              <a:pPr/>
              <a:t>3</a:t>
            </a:fld>
            <a:endParaRPr lang="en-US">
              <a:solidFill>
                <a:srgbClr val="294E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6899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«Гелиос»: перспективный БЛА гражданской авиации</a:t>
            </a:r>
            <a:endParaRPr lang="ru-RU" dirty="0"/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64" y="1495777"/>
            <a:ext cx="9091511" cy="4557644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1117488" y="3780568"/>
            <a:ext cx="1694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18"/>
            <a:r>
              <a:rPr lang="ru-RU" sz="12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Спутниковая система </a:t>
            </a:r>
            <a:r>
              <a:rPr lang="ru-RU" sz="1200" b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связи</a:t>
            </a:r>
          </a:p>
          <a:p>
            <a:pPr algn="ctr" defTabSz="914418"/>
            <a:r>
              <a:rPr lang="ru-RU" sz="1200" b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(С3)</a:t>
            </a:r>
            <a:endParaRPr lang="en-US" sz="12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774943" y="5570043"/>
            <a:ext cx="1482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18"/>
            <a:r>
              <a:rPr lang="ru-RU" sz="12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Отсеки целевой нагрузки</a:t>
            </a:r>
            <a:endParaRPr lang="en-US" sz="12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62" name="Прямая со стрелкой 61"/>
          <p:cNvCxnSpPr>
            <a:stCxn id="59" idx="3"/>
          </p:cNvCxnSpPr>
          <p:nvPr/>
        </p:nvCxnSpPr>
        <p:spPr>
          <a:xfrm>
            <a:off x="2811751" y="4103734"/>
            <a:ext cx="1369125" cy="82001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  <p:cxnSp>
        <p:nvCxnSpPr>
          <p:cNvPr id="63" name="Прямая со стрелкой 62"/>
          <p:cNvCxnSpPr>
            <a:stCxn id="60" idx="0"/>
          </p:cNvCxnSpPr>
          <p:nvPr/>
        </p:nvCxnSpPr>
        <p:spPr>
          <a:xfrm flipH="1" flipV="1">
            <a:off x="5623908" y="4103734"/>
            <a:ext cx="1892431" cy="1466309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  <p:cxnSp>
        <p:nvCxnSpPr>
          <p:cNvPr id="64" name="Прямая со стрелкой 63"/>
          <p:cNvCxnSpPr>
            <a:stCxn id="92" idx="1"/>
          </p:cNvCxnSpPr>
          <p:nvPr/>
        </p:nvCxnSpPr>
        <p:spPr>
          <a:xfrm flipH="1" flipV="1">
            <a:off x="7528765" y="4026438"/>
            <a:ext cx="2613080" cy="106831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  <p:sp>
        <p:nvSpPr>
          <p:cNvPr id="65" name="TextBox 64"/>
          <p:cNvSpPr txBox="1"/>
          <p:nvPr/>
        </p:nvSpPr>
        <p:spPr>
          <a:xfrm>
            <a:off x="8626987" y="5634727"/>
            <a:ext cx="955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18"/>
            <a:r>
              <a:rPr lang="ru-RU" sz="12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Элероны</a:t>
            </a:r>
            <a:endParaRPr lang="en-US" sz="12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66" name="Прямая со стрелкой 65"/>
          <p:cNvCxnSpPr>
            <a:stCxn id="65" idx="3"/>
          </p:cNvCxnSpPr>
          <p:nvPr/>
        </p:nvCxnSpPr>
        <p:spPr>
          <a:xfrm flipV="1">
            <a:off x="9582713" y="5178224"/>
            <a:ext cx="131973" cy="595003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  <p:cxnSp>
        <p:nvCxnSpPr>
          <p:cNvPr id="67" name="Прямая со стрелкой 66"/>
          <p:cNvCxnSpPr>
            <a:stCxn id="65" idx="3"/>
          </p:cNvCxnSpPr>
          <p:nvPr/>
        </p:nvCxnSpPr>
        <p:spPr>
          <a:xfrm flipV="1">
            <a:off x="9582713" y="5352588"/>
            <a:ext cx="418173" cy="420639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9968487" y="3520706"/>
            <a:ext cx="1201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18"/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двигателя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4418"/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МС-500В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500113" y="2702908"/>
            <a:ext cx="1997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18"/>
            <a:r>
              <a:rPr lang="ru-RU" sz="12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</a:t>
            </a:r>
            <a:r>
              <a:rPr lang="ru-RU" sz="12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путниковая </a:t>
            </a:r>
            <a:r>
              <a:rPr lang="ru-RU" sz="12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навигационная система</a:t>
            </a:r>
            <a:endParaRPr lang="en-US" sz="12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70" name="Прямая со стрелкой 69"/>
          <p:cNvCxnSpPr>
            <a:stCxn id="69" idx="3"/>
          </p:cNvCxnSpPr>
          <p:nvPr/>
        </p:nvCxnSpPr>
        <p:spPr>
          <a:xfrm>
            <a:off x="3497273" y="2933741"/>
            <a:ext cx="1353673" cy="1089141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  <p:sp>
        <p:nvSpPr>
          <p:cNvPr id="72" name="TextBox 71"/>
          <p:cNvSpPr txBox="1"/>
          <p:nvPr/>
        </p:nvSpPr>
        <p:spPr>
          <a:xfrm>
            <a:off x="392649" y="5588560"/>
            <a:ext cx="1077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18"/>
            <a:r>
              <a:rPr lang="ru-RU" sz="12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Система воздушных сигналов</a:t>
            </a:r>
            <a:endParaRPr lang="en-US" sz="12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73" name="Прямая со стрелкой 72"/>
          <p:cNvCxnSpPr/>
          <p:nvPr/>
        </p:nvCxnSpPr>
        <p:spPr>
          <a:xfrm flipV="1">
            <a:off x="1325865" y="4662968"/>
            <a:ext cx="2074799" cy="937796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  <p:cxnSp>
        <p:nvCxnSpPr>
          <p:cNvPr id="74" name="Прямая со стрелкой 73"/>
          <p:cNvCxnSpPr>
            <a:stCxn id="82" idx="2"/>
          </p:cNvCxnSpPr>
          <p:nvPr/>
        </p:nvCxnSpPr>
        <p:spPr>
          <a:xfrm>
            <a:off x="7815723" y="1455504"/>
            <a:ext cx="669618" cy="1736888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  <p:sp>
        <p:nvSpPr>
          <p:cNvPr id="75" name="TextBox 74"/>
          <p:cNvSpPr txBox="1"/>
          <p:nvPr/>
        </p:nvSpPr>
        <p:spPr>
          <a:xfrm>
            <a:off x="4855686" y="1983029"/>
            <a:ext cx="1247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18"/>
            <a:r>
              <a:rPr lang="ru-RU" sz="12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Топливные баки</a:t>
            </a:r>
            <a:endParaRPr lang="en-US" sz="12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76" name="Прямая со стрелкой 75"/>
          <p:cNvCxnSpPr>
            <a:stCxn id="75" idx="2"/>
          </p:cNvCxnSpPr>
          <p:nvPr/>
        </p:nvCxnSpPr>
        <p:spPr>
          <a:xfrm flipH="1">
            <a:off x="5476170" y="2444694"/>
            <a:ext cx="3509" cy="824936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  <p:cxnSp>
        <p:nvCxnSpPr>
          <p:cNvPr id="77" name="Прямая со стрелкой 76"/>
          <p:cNvCxnSpPr>
            <a:stCxn id="75" idx="2"/>
          </p:cNvCxnSpPr>
          <p:nvPr/>
        </p:nvCxnSpPr>
        <p:spPr>
          <a:xfrm>
            <a:off x="5479679" y="2444694"/>
            <a:ext cx="1065688" cy="1261327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  <p:cxnSp>
        <p:nvCxnSpPr>
          <p:cNvPr id="78" name="Прямая со стрелкой 77"/>
          <p:cNvCxnSpPr>
            <a:stCxn id="75" idx="2"/>
          </p:cNvCxnSpPr>
          <p:nvPr/>
        </p:nvCxnSpPr>
        <p:spPr>
          <a:xfrm>
            <a:off x="5479679" y="2444694"/>
            <a:ext cx="2277612" cy="1885760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  <p:sp>
        <p:nvSpPr>
          <p:cNvPr id="79" name="TextBox 78"/>
          <p:cNvSpPr txBox="1"/>
          <p:nvPr/>
        </p:nvSpPr>
        <p:spPr>
          <a:xfrm>
            <a:off x="8488850" y="1079883"/>
            <a:ext cx="1319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18"/>
            <a:r>
              <a:rPr lang="ru-RU" sz="12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Рулевые привода</a:t>
            </a:r>
            <a:endParaRPr lang="en-US" sz="12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80" name="Прямая со стрелкой 79"/>
          <p:cNvCxnSpPr>
            <a:stCxn id="79" idx="2"/>
          </p:cNvCxnSpPr>
          <p:nvPr/>
        </p:nvCxnSpPr>
        <p:spPr>
          <a:xfrm flipH="1">
            <a:off x="8592037" y="1541548"/>
            <a:ext cx="556386" cy="1270911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  <p:cxnSp>
        <p:nvCxnSpPr>
          <p:cNvPr id="81" name="Прямая со стрелкой 80"/>
          <p:cNvCxnSpPr>
            <a:stCxn id="79" idx="2"/>
          </p:cNvCxnSpPr>
          <p:nvPr/>
        </p:nvCxnSpPr>
        <p:spPr>
          <a:xfrm flipH="1">
            <a:off x="8452337" y="1541548"/>
            <a:ext cx="696086" cy="948759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  <p:sp>
        <p:nvSpPr>
          <p:cNvPr id="82" name="TextBox 81"/>
          <p:cNvSpPr txBox="1"/>
          <p:nvPr/>
        </p:nvSpPr>
        <p:spPr>
          <a:xfrm>
            <a:off x="6949079" y="993839"/>
            <a:ext cx="1733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18"/>
            <a:r>
              <a:rPr lang="ru-RU" sz="12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Система энергоснабжения</a:t>
            </a:r>
            <a:endParaRPr lang="en-US" sz="12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115715" y="3269630"/>
            <a:ext cx="1641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18"/>
            <a:r>
              <a:rPr lang="ru-RU" sz="12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Комплексная система управления</a:t>
            </a:r>
            <a:endParaRPr lang="en-US" sz="12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337707" y="5514598"/>
            <a:ext cx="1437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18"/>
            <a:r>
              <a:rPr lang="ru-RU" sz="12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Инерциальная навигационная система</a:t>
            </a:r>
            <a:endParaRPr lang="en-US" sz="12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85" name="Прямая со стрелкой 84"/>
          <p:cNvCxnSpPr>
            <a:stCxn id="83" idx="3"/>
          </p:cNvCxnSpPr>
          <p:nvPr/>
        </p:nvCxnSpPr>
        <p:spPr>
          <a:xfrm>
            <a:off x="3757370" y="3500463"/>
            <a:ext cx="903412" cy="611104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  <p:cxnSp>
        <p:nvCxnSpPr>
          <p:cNvPr id="86" name="Прямая со стрелкой 85"/>
          <p:cNvCxnSpPr>
            <a:stCxn id="65" idx="3"/>
          </p:cNvCxnSpPr>
          <p:nvPr/>
        </p:nvCxnSpPr>
        <p:spPr>
          <a:xfrm flipV="1">
            <a:off x="9582713" y="5497320"/>
            <a:ext cx="806577" cy="275907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  <p:cxnSp>
        <p:nvCxnSpPr>
          <p:cNvPr id="87" name="Прямая со стрелкой 86"/>
          <p:cNvCxnSpPr>
            <a:stCxn id="84" idx="0"/>
          </p:cNvCxnSpPr>
          <p:nvPr/>
        </p:nvCxnSpPr>
        <p:spPr>
          <a:xfrm flipH="1" flipV="1">
            <a:off x="4886301" y="3984610"/>
            <a:ext cx="1170024" cy="1529988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  <p:cxnSp>
        <p:nvCxnSpPr>
          <p:cNvPr id="88" name="Прямая со стрелкой 87"/>
          <p:cNvCxnSpPr>
            <a:stCxn id="79" idx="2"/>
          </p:cNvCxnSpPr>
          <p:nvPr/>
        </p:nvCxnSpPr>
        <p:spPr>
          <a:xfrm>
            <a:off x="9148423" y="1541548"/>
            <a:ext cx="91219" cy="1598735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 w="med" len="sm"/>
            <a:tailEnd type="oval" w="sm" len="sm"/>
          </a:ln>
          <a:effectLst/>
        </p:spPr>
      </p:cxnSp>
      <p:cxnSp>
        <p:nvCxnSpPr>
          <p:cNvPr id="89" name="Прямая со стрелкой 88"/>
          <p:cNvCxnSpPr>
            <a:stCxn id="79" idx="2"/>
          </p:cNvCxnSpPr>
          <p:nvPr/>
        </p:nvCxnSpPr>
        <p:spPr>
          <a:xfrm>
            <a:off x="9148423" y="1541548"/>
            <a:ext cx="269815" cy="1361903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  <p:cxnSp>
        <p:nvCxnSpPr>
          <p:cNvPr id="90" name="Прямая со стрелкой 89"/>
          <p:cNvCxnSpPr>
            <a:stCxn id="68" idx="1"/>
          </p:cNvCxnSpPr>
          <p:nvPr/>
        </p:nvCxnSpPr>
        <p:spPr>
          <a:xfrm flipH="1" flipV="1">
            <a:off x="8648547" y="3342441"/>
            <a:ext cx="1319940" cy="409098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  <p:cxnSp>
        <p:nvCxnSpPr>
          <p:cNvPr id="91" name="Прямая со стрелкой 90"/>
          <p:cNvCxnSpPr>
            <a:stCxn id="92" idx="1"/>
          </p:cNvCxnSpPr>
          <p:nvPr/>
        </p:nvCxnSpPr>
        <p:spPr>
          <a:xfrm flipH="1">
            <a:off x="8284731" y="4133269"/>
            <a:ext cx="1857114" cy="288302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  <p:sp>
        <p:nvSpPr>
          <p:cNvPr id="92" name="TextBox 91"/>
          <p:cNvSpPr txBox="1"/>
          <p:nvPr/>
        </p:nvSpPr>
        <p:spPr>
          <a:xfrm>
            <a:off x="10141845" y="3994769"/>
            <a:ext cx="1027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18"/>
            <a:r>
              <a:rPr lang="ru-RU" sz="12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Закрылки</a:t>
            </a:r>
            <a:endParaRPr lang="en-US" sz="12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441854" y="4467172"/>
            <a:ext cx="1063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18"/>
            <a:r>
              <a:rPr lang="ru-RU" sz="1200" b="1" dirty="0" err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Метео</a:t>
            </a:r>
            <a:r>
              <a:rPr lang="ru-RU" sz="12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локатор</a:t>
            </a:r>
            <a:endParaRPr lang="en-US" sz="12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94" name="Прямая со стрелкой 93"/>
          <p:cNvCxnSpPr>
            <a:stCxn id="93" idx="3"/>
          </p:cNvCxnSpPr>
          <p:nvPr/>
        </p:nvCxnSpPr>
        <p:spPr>
          <a:xfrm flipV="1">
            <a:off x="2505659" y="4578757"/>
            <a:ext cx="691949" cy="119248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  <p:sp>
        <p:nvSpPr>
          <p:cNvPr id="95" name="TextBox 94"/>
          <p:cNvSpPr txBox="1"/>
          <p:nvPr/>
        </p:nvSpPr>
        <p:spPr>
          <a:xfrm>
            <a:off x="10047750" y="3001584"/>
            <a:ext cx="1304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18"/>
            <a:r>
              <a:rPr lang="ru-RU" sz="12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Воздушный винт</a:t>
            </a:r>
            <a:endParaRPr lang="en-US" sz="12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96" name="Прямая со стрелкой 95"/>
          <p:cNvCxnSpPr>
            <a:stCxn id="95" idx="1"/>
          </p:cNvCxnSpPr>
          <p:nvPr/>
        </p:nvCxnSpPr>
        <p:spPr>
          <a:xfrm flipH="1">
            <a:off x="9714686" y="3232417"/>
            <a:ext cx="333064" cy="88375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  <p:sp>
        <p:nvSpPr>
          <p:cNvPr id="97" name="TextBox 96"/>
          <p:cNvSpPr txBox="1"/>
          <p:nvPr/>
        </p:nvSpPr>
        <p:spPr>
          <a:xfrm>
            <a:off x="3385397" y="1018842"/>
            <a:ext cx="1127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18"/>
            <a:r>
              <a:rPr lang="ru-RU" sz="12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Рулевые привода</a:t>
            </a:r>
            <a:endParaRPr lang="en-US" sz="12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98" name="Прямая со стрелкой 97"/>
          <p:cNvCxnSpPr>
            <a:stCxn id="97" idx="2"/>
          </p:cNvCxnSpPr>
          <p:nvPr/>
        </p:nvCxnSpPr>
        <p:spPr>
          <a:xfrm flipH="1">
            <a:off x="3197608" y="1480507"/>
            <a:ext cx="751460" cy="803117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  <p:cxnSp>
        <p:nvCxnSpPr>
          <p:cNvPr id="99" name="Прямая со стрелкой 98"/>
          <p:cNvCxnSpPr>
            <a:stCxn id="97" idx="2"/>
          </p:cNvCxnSpPr>
          <p:nvPr/>
        </p:nvCxnSpPr>
        <p:spPr>
          <a:xfrm flipH="1">
            <a:off x="3609622" y="1480507"/>
            <a:ext cx="339446" cy="968799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  <p:cxnSp>
        <p:nvCxnSpPr>
          <p:cNvPr id="100" name="Прямая со стрелкой 99"/>
          <p:cNvCxnSpPr>
            <a:stCxn id="97" idx="2"/>
          </p:cNvCxnSpPr>
          <p:nvPr/>
        </p:nvCxnSpPr>
        <p:spPr>
          <a:xfrm flipH="1">
            <a:off x="2852260" y="1480507"/>
            <a:ext cx="1096808" cy="658982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  <p:cxnSp>
        <p:nvCxnSpPr>
          <p:cNvPr id="101" name="Прямая со стрелкой 100"/>
          <p:cNvCxnSpPr>
            <a:stCxn id="60" idx="0"/>
          </p:cNvCxnSpPr>
          <p:nvPr/>
        </p:nvCxnSpPr>
        <p:spPr>
          <a:xfrm flipH="1" flipV="1">
            <a:off x="6516661" y="3835824"/>
            <a:ext cx="999678" cy="1734219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  <p:cxnSp>
        <p:nvCxnSpPr>
          <p:cNvPr id="102" name="Прямая со стрелкой 101"/>
          <p:cNvCxnSpPr/>
          <p:nvPr/>
        </p:nvCxnSpPr>
        <p:spPr>
          <a:xfrm flipH="1" flipV="1">
            <a:off x="8648547" y="3140284"/>
            <a:ext cx="1348759" cy="565737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  <p:sp>
        <p:nvSpPr>
          <p:cNvPr id="103" name="TextBox 102"/>
          <p:cNvSpPr txBox="1"/>
          <p:nvPr/>
        </p:nvSpPr>
        <p:spPr>
          <a:xfrm>
            <a:off x="5128635" y="1031213"/>
            <a:ext cx="1977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18"/>
            <a:r>
              <a:rPr lang="ru-RU" sz="12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Информационно-командная </a:t>
            </a:r>
            <a:r>
              <a:rPr lang="ru-RU" sz="1200" b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радиолиния</a:t>
            </a:r>
            <a:br>
              <a:rPr lang="ru-RU" sz="1200" b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200" b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(С3)</a:t>
            </a:r>
            <a:endParaRPr lang="en-US" sz="12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4" name="Прямая со стрелкой 103"/>
          <p:cNvCxnSpPr>
            <a:stCxn id="103" idx="2"/>
          </p:cNvCxnSpPr>
          <p:nvPr/>
        </p:nvCxnSpPr>
        <p:spPr>
          <a:xfrm>
            <a:off x="6117302" y="1677544"/>
            <a:ext cx="2101507" cy="1976513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  <p:cxnSp>
        <p:nvCxnSpPr>
          <p:cNvPr id="105" name="Прямая со стрелкой 104"/>
          <p:cNvCxnSpPr>
            <a:stCxn id="103" idx="2"/>
          </p:cNvCxnSpPr>
          <p:nvPr/>
        </p:nvCxnSpPr>
        <p:spPr>
          <a:xfrm>
            <a:off x="6117302" y="1677544"/>
            <a:ext cx="12890" cy="1982666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  <p:sp>
        <p:nvSpPr>
          <p:cNvPr id="106" name="TextBox 105"/>
          <p:cNvSpPr txBox="1"/>
          <p:nvPr/>
        </p:nvSpPr>
        <p:spPr>
          <a:xfrm>
            <a:off x="3131071" y="5586683"/>
            <a:ext cx="108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18"/>
            <a:r>
              <a:rPr lang="ru-RU" sz="12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Оптико-электронная система</a:t>
            </a:r>
            <a:endParaRPr lang="en-US" sz="12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7" name="Прямая со стрелкой 106"/>
          <p:cNvCxnSpPr>
            <a:stCxn id="106" idx="0"/>
          </p:cNvCxnSpPr>
          <p:nvPr/>
        </p:nvCxnSpPr>
        <p:spPr>
          <a:xfrm flipV="1">
            <a:off x="3675367" y="4810169"/>
            <a:ext cx="409988" cy="776514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  <p:sp>
        <p:nvSpPr>
          <p:cNvPr id="110" name="TextBox 109"/>
          <p:cNvSpPr txBox="1"/>
          <p:nvPr/>
        </p:nvSpPr>
        <p:spPr>
          <a:xfrm>
            <a:off x="4175875" y="1472308"/>
            <a:ext cx="1103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18"/>
            <a:r>
              <a:rPr lang="ru-RU" sz="1200" b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Аппаратура </a:t>
            </a:r>
            <a:r>
              <a:rPr lang="en-US" sz="1200" b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DAA</a:t>
            </a:r>
            <a:endParaRPr lang="en-US" sz="12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11" name="Прямая со стрелкой 110"/>
          <p:cNvCxnSpPr>
            <a:stCxn id="110" idx="2"/>
          </p:cNvCxnSpPr>
          <p:nvPr/>
        </p:nvCxnSpPr>
        <p:spPr>
          <a:xfrm>
            <a:off x="4727607" y="1933973"/>
            <a:ext cx="274205" cy="2088909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  <p:sp>
        <p:nvSpPr>
          <p:cNvPr id="112" name="TextBox 111"/>
          <p:cNvSpPr txBox="1"/>
          <p:nvPr/>
        </p:nvSpPr>
        <p:spPr>
          <a:xfrm>
            <a:off x="5834047" y="5022410"/>
            <a:ext cx="961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18"/>
            <a:r>
              <a:rPr lang="ru-RU" sz="1200" b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Ответчик АЗН-В</a:t>
            </a:r>
            <a:endParaRPr lang="en-US" sz="12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13" name="Прямая со стрелкой 112"/>
          <p:cNvCxnSpPr>
            <a:stCxn id="112" idx="0"/>
          </p:cNvCxnSpPr>
          <p:nvPr/>
        </p:nvCxnSpPr>
        <p:spPr>
          <a:xfrm flipH="1" flipV="1">
            <a:off x="5180015" y="4133268"/>
            <a:ext cx="1134670" cy="889142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  <p:sp>
        <p:nvSpPr>
          <p:cNvPr id="5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352364" y="120001"/>
            <a:ext cx="541895" cy="273844"/>
          </a:xfr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8369385E-FF83-43D4-B7E4-48AB371190BD}" type="slidenum">
              <a:rPr lang="en-US">
                <a:solidFill>
                  <a:srgbClr val="FFFFFF">
                    <a:lumMod val="50000"/>
                  </a:srgbClr>
                </a:solidFill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4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977654" y="5586683"/>
            <a:ext cx="1124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18"/>
            <a:r>
              <a:rPr lang="ru-RU" sz="1200" b="1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Средства автономной навигации</a:t>
            </a:r>
            <a:endParaRPr lang="en-US" sz="12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8" name="Прямая со стрелкой 107"/>
          <p:cNvCxnSpPr/>
          <p:nvPr/>
        </p:nvCxnSpPr>
        <p:spPr>
          <a:xfrm flipV="1">
            <a:off x="2685872" y="4761127"/>
            <a:ext cx="767534" cy="824979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  <p:sp>
        <p:nvSpPr>
          <p:cNvPr id="109" name="TextBox 108"/>
          <p:cNvSpPr txBox="1"/>
          <p:nvPr/>
        </p:nvSpPr>
        <p:spPr>
          <a:xfrm>
            <a:off x="4156416" y="5577453"/>
            <a:ext cx="1467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18"/>
            <a:r>
              <a:rPr lang="ru-RU" sz="1200" b="1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Средства</a:t>
            </a:r>
          </a:p>
          <a:p>
            <a:pPr algn="ctr" defTabSz="914418"/>
            <a:r>
              <a:rPr lang="ru-RU" sz="1200" b="1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автономного решения целевой задачи</a:t>
            </a:r>
            <a:endParaRPr lang="en-US" sz="12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14" name="Прямая со стрелкой 113"/>
          <p:cNvCxnSpPr>
            <a:stCxn id="109" idx="0"/>
          </p:cNvCxnSpPr>
          <p:nvPr/>
        </p:nvCxnSpPr>
        <p:spPr>
          <a:xfrm flipH="1" flipV="1">
            <a:off x="4819515" y="4130886"/>
            <a:ext cx="70647" cy="1446567"/>
          </a:xfrm>
          <a:prstGeom prst="straightConnector1">
            <a:avLst/>
          </a:prstGeom>
          <a:noFill/>
          <a:ln w="0" cap="flat" cmpd="sng" algn="ctr">
            <a:solidFill>
              <a:srgbClr val="000000"/>
            </a:solidFill>
            <a:prstDash val="solid"/>
            <a:headEnd type="none"/>
            <a:tailEnd type="oval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22125513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Kronshtadt\Схемы\Пиктограммы_Pres\Элементы\PNG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6243" y="2562480"/>
            <a:ext cx="1580780" cy="15717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66303" y="700644"/>
            <a:ext cx="1928733" cy="353943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ru-RU" sz="1700" dirty="0" err="1" smtClean="0">
                <a:solidFill>
                  <a:schemeClr val="bg1"/>
                </a:solidFill>
                <a:latin typeface="DIN Pro Cond Bold" pitchFamily="34" charset="-52"/>
                <a:cs typeface="DIN Pro Cond Bold" pitchFamily="34" charset="-52"/>
              </a:rPr>
              <a:t>Телеуправлямые</a:t>
            </a:r>
            <a:r>
              <a:rPr lang="ru-RU" sz="1700" dirty="0" smtClean="0">
                <a:solidFill>
                  <a:schemeClr val="bg1"/>
                </a:solidFill>
                <a:latin typeface="DIN Pro Cond Bold" pitchFamily="34" charset="-52"/>
                <a:cs typeface="DIN Pro Cond Bold" pitchFamily="34" charset="-52"/>
              </a:rPr>
              <a:t> </a:t>
            </a:r>
            <a:r>
              <a:rPr lang="ru-RU" sz="1700" dirty="0" err="1" smtClean="0">
                <a:solidFill>
                  <a:schemeClr val="bg1"/>
                </a:solidFill>
                <a:latin typeface="DIN Pro Cond Bold" pitchFamily="34" charset="-52"/>
                <a:cs typeface="DIN Pro Cond Bold" pitchFamily="34" charset="-52"/>
              </a:rPr>
              <a:t>БпЛА</a:t>
            </a:r>
            <a:endParaRPr lang="ru-RU" sz="1700" dirty="0">
              <a:solidFill>
                <a:schemeClr val="bg1"/>
              </a:solidFill>
              <a:latin typeface="DIN Pro Cond Bold" pitchFamily="34" charset="-52"/>
              <a:cs typeface="DIN Pro Cond Bold" pitchFamily="34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0001" y="698665"/>
            <a:ext cx="1978427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DIN Pro Cond Bold" pitchFamily="34" charset="-52"/>
                <a:cs typeface="DIN Pro Cond Bold" pitchFamily="34" charset="-52"/>
              </a:rPr>
              <a:t>Автопилотируемые </a:t>
            </a:r>
            <a:r>
              <a:rPr lang="ru-RU" sz="1600" dirty="0" err="1" smtClean="0">
                <a:solidFill>
                  <a:schemeClr val="bg1"/>
                </a:solidFill>
                <a:latin typeface="DIN Pro Cond Bold" pitchFamily="34" charset="-52"/>
                <a:cs typeface="DIN Pro Cond Bold" pitchFamily="34" charset="-52"/>
              </a:rPr>
              <a:t>БпЛА</a:t>
            </a:r>
            <a:endParaRPr lang="ru-RU" sz="1600" dirty="0">
              <a:solidFill>
                <a:schemeClr val="bg1"/>
              </a:solidFill>
              <a:latin typeface="DIN Pro Cond Bold" pitchFamily="34" charset="-52"/>
              <a:cs typeface="DIN Pro Cond Bold" pitchFamily="34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96831" y="696687"/>
            <a:ext cx="181972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DIN Pro Cond Bold" pitchFamily="34" charset="-52"/>
                <a:cs typeface="DIN Pro Cond Bold" pitchFamily="34" charset="-52"/>
              </a:rPr>
              <a:t>Полуавтономные </a:t>
            </a:r>
            <a:r>
              <a:rPr lang="ru-RU" sz="1600" dirty="0" err="1" smtClean="0">
                <a:solidFill>
                  <a:schemeClr val="bg1"/>
                </a:solidFill>
                <a:latin typeface="DIN Pro Cond Bold" pitchFamily="34" charset="-52"/>
                <a:cs typeface="DIN Pro Cond Bold" pitchFamily="34" charset="-52"/>
              </a:rPr>
              <a:t>БпЛА</a:t>
            </a:r>
            <a:endParaRPr lang="ru-RU" sz="1600" dirty="0">
              <a:solidFill>
                <a:schemeClr val="bg1"/>
              </a:solidFill>
              <a:latin typeface="DIN Pro Cond Bold" pitchFamily="34" charset="-52"/>
              <a:cs typeface="DIN Pro Cond Bold" pitchFamily="34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39288" y="706584"/>
            <a:ext cx="1489510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DIN Pro Cond Bold" pitchFamily="34" charset="-52"/>
                <a:cs typeface="DIN Pro Cond Bold" pitchFamily="34" charset="-52"/>
              </a:rPr>
              <a:t>Автономные </a:t>
            </a:r>
            <a:r>
              <a:rPr lang="ru-RU" sz="1600" dirty="0" err="1" smtClean="0">
                <a:solidFill>
                  <a:schemeClr val="bg1"/>
                </a:solidFill>
                <a:latin typeface="DIN Pro Cond Bold" pitchFamily="34" charset="-52"/>
                <a:cs typeface="DIN Pro Cond Bold" pitchFamily="34" charset="-52"/>
              </a:rPr>
              <a:t>БпЛА</a:t>
            </a:r>
            <a:endParaRPr lang="ru-RU" sz="1600" dirty="0">
              <a:solidFill>
                <a:schemeClr val="bg1"/>
              </a:solidFill>
              <a:latin typeface="DIN Pro Cond Bold" pitchFamily="34" charset="-52"/>
              <a:cs typeface="DIN Pro Cond Bold" pitchFamily="34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13" y="740651"/>
            <a:ext cx="8961121" cy="676604"/>
          </a:xfrm>
          <a:prstGeom prst="rect">
            <a:avLst/>
          </a:prstGeom>
        </p:spPr>
      </p:pic>
      <p:sp>
        <p:nvSpPr>
          <p:cNvPr id="14" name="Текст 4"/>
          <p:cNvSpPr>
            <a:spLocks noGrp="1"/>
          </p:cNvSpPr>
          <p:nvPr>
            <p:ph type="body" sz="quarter" idx="10"/>
          </p:nvPr>
        </p:nvSpPr>
        <p:spPr>
          <a:xfrm>
            <a:off x="390785" y="154572"/>
            <a:ext cx="10529951" cy="456738"/>
          </a:xfrm>
        </p:spPr>
        <p:txBody>
          <a:bodyPr/>
          <a:lstStyle/>
          <a:p>
            <a:r>
              <a:rPr lang="ru-RU" dirty="0" smtClean="0"/>
              <a:t>Концепция автономизации </a:t>
            </a:r>
            <a:r>
              <a:rPr lang="ru-RU" dirty="0" err="1" smtClean="0"/>
              <a:t>типоразмерного</a:t>
            </a:r>
            <a:r>
              <a:rPr lang="ru-RU" dirty="0" smtClean="0"/>
              <a:t> ряда БЛА</a:t>
            </a:r>
            <a:endParaRPr lang="en-US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7896083" y="3273600"/>
            <a:ext cx="3375825" cy="369332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ru-RU" sz="900" b="1" dirty="0" smtClean="0">
                <a:solidFill>
                  <a:srgbClr val="7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Применение в составе </a:t>
            </a:r>
          </a:p>
          <a:p>
            <a:r>
              <a:rPr lang="ru-RU" sz="900" b="1" dirty="0" smtClean="0">
                <a:solidFill>
                  <a:srgbClr val="7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самоорганизующихся групп и</a:t>
            </a:r>
            <a:r>
              <a:rPr lang="en-US" sz="900" b="1" dirty="0" smtClean="0">
                <a:solidFill>
                  <a:srgbClr val="7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900" b="1" dirty="0" smtClean="0">
                <a:solidFill>
                  <a:srgbClr val="7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децентрализованных роев</a:t>
            </a:r>
            <a:endParaRPr lang="ru-RU" sz="900" b="1" dirty="0">
              <a:solidFill>
                <a:srgbClr val="7E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9296721" y="1705795"/>
            <a:ext cx="2053520" cy="230832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solidFill>
                  <a:srgbClr val="7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Полеты в общем пространстве</a:t>
            </a:r>
            <a:endParaRPr lang="ru-RU" sz="900" b="1" dirty="0">
              <a:solidFill>
                <a:srgbClr val="7E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V="1">
            <a:off x="1621766" y="1473369"/>
            <a:ext cx="9161253" cy="17252"/>
          </a:xfrm>
          <a:prstGeom prst="line">
            <a:avLst/>
          </a:prstGeom>
          <a:ln w="25400">
            <a:solidFill>
              <a:srgbClr val="CE10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9504400" y="2194635"/>
            <a:ext cx="2144260" cy="230832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b="1" dirty="0" smtClean="0">
                <a:solidFill>
                  <a:srgbClr val="7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Обмен </a:t>
            </a:r>
            <a:r>
              <a:rPr lang="ru-RU" sz="900" b="1" dirty="0">
                <a:solidFill>
                  <a:srgbClr val="7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данными</a:t>
            </a:r>
          </a:p>
        </p:txBody>
      </p:sp>
      <p:pic>
        <p:nvPicPr>
          <p:cNvPr id="1028" name="Picture 4" descr="C:\Users\User\Desktop\Kronshtadt\Схемы\Пиктограммы_Pres\Элементы\PNG\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1524" y="1944198"/>
            <a:ext cx="1484952" cy="535196"/>
          </a:xfrm>
          <a:prstGeom prst="rect">
            <a:avLst/>
          </a:prstGeom>
          <a:noFill/>
        </p:spPr>
      </p:pic>
      <p:pic>
        <p:nvPicPr>
          <p:cNvPr id="1029" name="Picture 5" descr="C:\Users\User\Desktop\Kronshtadt\Схемы\Пиктограммы_Pres\Элементы\PNG\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7752" y="3713778"/>
            <a:ext cx="1905569" cy="918160"/>
          </a:xfrm>
          <a:prstGeom prst="rect">
            <a:avLst/>
          </a:prstGeom>
          <a:noFill/>
        </p:spPr>
      </p:pic>
      <p:pic>
        <p:nvPicPr>
          <p:cNvPr id="1031" name="Picture 7" descr="C:\Users\User\Desktop\Kronshtadt\Схемы\Пиктограммы_Pres\Элементы\PNG\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6985" y="4134240"/>
            <a:ext cx="1098041" cy="593535"/>
          </a:xfrm>
          <a:prstGeom prst="rect">
            <a:avLst/>
          </a:prstGeom>
          <a:noFill/>
        </p:spPr>
      </p:pic>
      <p:pic>
        <p:nvPicPr>
          <p:cNvPr id="65" name="Picture 11" descr="C:\Users\User\Desktop\Kronshtadt\Схемы\Пиктограммы_Pres\Элементы\PNG\1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2811" y="2505584"/>
            <a:ext cx="3367484" cy="2334628"/>
          </a:xfrm>
          <a:prstGeom prst="rect">
            <a:avLst/>
          </a:prstGeom>
          <a:noFill/>
        </p:spPr>
      </p:pic>
      <p:pic>
        <p:nvPicPr>
          <p:cNvPr id="1043" name="Picture 19" descr="C:\Users\User\Desktop\Kronshtadt\Схемы\Пиктограммы_Pres\Элементы\PNG\1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579653">
            <a:off x="4072795" y="2187568"/>
            <a:ext cx="666559" cy="543117"/>
          </a:xfrm>
          <a:prstGeom prst="rect">
            <a:avLst/>
          </a:prstGeom>
          <a:noFill/>
        </p:spPr>
      </p:pic>
      <p:pic>
        <p:nvPicPr>
          <p:cNvPr id="1044" name="Picture 20" descr="C:\Users\User\Desktop\Kronshtadt\Схемы\Пиктограммы_Pres\Элементы\PNG\1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23652">
            <a:off x="6555962" y="1912649"/>
            <a:ext cx="1069564" cy="741363"/>
          </a:xfrm>
          <a:prstGeom prst="rect">
            <a:avLst/>
          </a:prstGeom>
          <a:noFill/>
        </p:spPr>
      </p:pic>
      <p:sp>
        <p:nvSpPr>
          <p:cNvPr id="49" name="Прямоугольник 48"/>
          <p:cNvSpPr/>
          <p:nvPr/>
        </p:nvSpPr>
        <p:spPr>
          <a:xfrm>
            <a:off x="9563240" y="668086"/>
            <a:ext cx="2169581" cy="646331"/>
          </a:xfrm>
          <a:prstGeom prst="rect">
            <a:avLst/>
          </a:prstGeom>
          <a:solidFill>
            <a:srgbClr val="C00000"/>
          </a:solidFill>
          <a:ln w="28575">
            <a:noFill/>
          </a:ln>
          <a:effectLst/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Признаки наличия ИИ</a:t>
            </a:r>
          </a:p>
          <a:p>
            <a:pPr marL="228600" indent="-228600">
              <a:buAutoNum type="arabicPeriod"/>
            </a:pPr>
            <a:r>
              <a:rPr 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Принятие решения</a:t>
            </a:r>
          </a:p>
          <a:p>
            <a:pPr marL="228600" indent="-228600">
              <a:buAutoNum type="arabicPeriod"/>
            </a:pPr>
            <a:r>
              <a:rPr 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Самообучение </a:t>
            </a:r>
            <a:endParaRPr lang="ru-RU" sz="12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797418" y="4842174"/>
            <a:ext cx="3360357" cy="1200329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just"/>
            <a:endParaRPr lang="ru-RU" sz="900" b="1" dirty="0">
              <a:solidFill>
                <a:srgbClr val="7E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900" b="1" dirty="0" smtClean="0">
                <a:solidFill>
                  <a:srgbClr val="7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Автономная навигация</a:t>
            </a:r>
            <a:endParaRPr lang="ru-RU" sz="900" b="1" dirty="0">
              <a:solidFill>
                <a:srgbClr val="7E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900" b="1" dirty="0">
              <a:solidFill>
                <a:srgbClr val="7E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rgbClr val="7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Распознавание и классификация </a:t>
            </a:r>
            <a:r>
              <a:rPr lang="ru-RU" sz="900" b="1" dirty="0" smtClean="0">
                <a:solidFill>
                  <a:srgbClr val="7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целей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900" b="1" dirty="0">
              <a:solidFill>
                <a:srgbClr val="7E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rgbClr val="7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Автономное планирование способа решения задачи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900" b="1" dirty="0">
              <a:solidFill>
                <a:srgbClr val="7E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rgbClr val="7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Предиктивное выявление отказов </a:t>
            </a:r>
            <a:r>
              <a:rPr lang="ru-RU" sz="900" b="1" dirty="0" smtClean="0">
                <a:solidFill>
                  <a:srgbClr val="7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БРЭО</a:t>
            </a:r>
            <a:endParaRPr lang="en-US" sz="900" b="1" dirty="0">
              <a:solidFill>
                <a:srgbClr val="7E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126866" y="5345693"/>
            <a:ext cx="3109094" cy="784830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rgbClr val="7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Автономный взлет и посадка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7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Высокоуровневый интерфейс </a:t>
            </a:r>
            <a:r>
              <a:rPr lang="ru-RU" sz="900" dirty="0" smtClean="0">
                <a:solidFill>
                  <a:srgbClr val="7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«</a:t>
            </a:r>
            <a:r>
              <a:rPr lang="ru-RU" sz="900" dirty="0">
                <a:solidFill>
                  <a:srgbClr val="7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человек-машина</a:t>
            </a:r>
            <a:r>
              <a:rPr lang="ru-RU" sz="900" dirty="0" smtClean="0">
                <a:solidFill>
                  <a:srgbClr val="7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rgbClr val="7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Ретроспективный анализ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rgbClr val="7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Защищенные средства для обучения </a:t>
            </a:r>
            <a:r>
              <a:rPr lang="ru-RU" sz="900" dirty="0" err="1" smtClean="0">
                <a:solidFill>
                  <a:srgbClr val="7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нейросетей</a:t>
            </a:r>
            <a:endParaRPr lang="ru-RU" sz="900" b="1" dirty="0">
              <a:solidFill>
                <a:srgbClr val="7E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171450" indent="-171450">
              <a:buFontTx/>
              <a:buChar char="-"/>
            </a:pPr>
            <a:endParaRPr lang="ru-RU" sz="900" b="1" dirty="0">
              <a:solidFill>
                <a:srgbClr val="7E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4" name="Picture 20" descr="C:\Users\User\Desktop\Kronshtadt\Схемы\Пиктограммы_Pres\Элементы\PNG\1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72222">
            <a:off x="6853418" y="3327225"/>
            <a:ext cx="1069564" cy="741363"/>
          </a:xfrm>
          <a:prstGeom prst="rect">
            <a:avLst/>
          </a:prstGeom>
          <a:noFill/>
        </p:spPr>
      </p:pic>
      <p:sp>
        <p:nvSpPr>
          <p:cNvPr id="55" name="Прямоугольник 54"/>
          <p:cNvSpPr/>
          <p:nvPr/>
        </p:nvSpPr>
        <p:spPr>
          <a:xfrm>
            <a:off x="9494435" y="1980964"/>
            <a:ext cx="2144260" cy="230832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rgbClr val="7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Предотвращение столкновений</a:t>
            </a:r>
          </a:p>
        </p:txBody>
      </p:sp>
      <p:pic>
        <p:nvPicPr>
          <p:cNvPr id="61" name="Picture 19" descr="C:\Users\User\Desktop\Kronshtadt\Схемы\Пиктограммы_Pres\Элементы\PNG\1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40086">
            <a:off x="2494771" y="2247776"/>
            <a:ext cx="866500" cy="524569"/>
          </a:xfrm>
          <a:prstGeom prst="rect">
            <a:avLst/>
          </a:prstGeom>
          <a:noFill/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460079">
            <a:off x="3461079" y="1529237"/>
            <a:ext cx="769761" cy="77097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12279" y="2782802"/>
            <a:ext cx="306887" cy="430318"/>
          </a:xfrm>
          <a:prstGeom prst="rect">
            <a:avLst/>
          </a:prstGeom>
        </p:spPr>
      </p:pic>
      <p:pic>
        <p:nvPicPr>
          <p:cNvPr id="70" name="Picture 19" descr="C:\Users\User\Desktop\Kronshtadt\Схемы\Пиктограммы_Pres\Элементы\PNG\1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02637">
            <a:off x="2962563" y="3593589"/>
            <a:ext cx="1167360" cy="543117"/>
          </a:xfrm>
          <a:prstGeom prst="rect">
            <a:avLst/>
          </a:prstGeom>
          <a:noFill/>
        </p:spPr>
      </p:pic>
      <p:sp>
        <p:nvSpPr>
          <p:cNvPr id="71" name="Трапеция 22"/>
          <p:cNvSpPr/>
          <p:nvPr/>
        </p:nvSpPr>
        <p:spPr>
          <a:xfrm rot="17573332">
            <a:off x="1381640" y="3066334"/>
            <a:ext cx="330258" cy="2472650"/>
          </a:xfrm>
          <a:custGeom>
            <a:avLst/>
            <a:gdLst>
              <a:gd name="connsiteX0" fmla="*/ 0 w 332272"/>
              <a:gd name="connsiteY0" fmla="*/ 2075947 h 2075947"/>
              <a:gd name="connsiteX1" fmla="*/ 83068 w 332272"/>
              <a:gd name="connsiteY1" fmla="*/ 0 h 2075947"/>
              <a:gd name="connsiteX2" fmla="*/ 249204 w 332272"/>
              <a:gd name="connsiteY2" fmla="*/ 0 h 2075947"/>
              <a:gd name="connsiteX3" fmla="*/ 332272 w 332272"/>
              <a:gd name="connsiteY3" fmla="*/ 2075947 h 2075947"/>
              <a:gd name="connsiteX4" fmla="*/ 0 w 332272"/>
              <a:gd name="connsiteY4" fmla="*/ 2075947 h 2075947"/>
              <a:gd name="connsiteX0" fmla="*/ 0 w 273244"/>
              <a:gd name="connsiteY0" fmla="*/ 2075947 h 2352452"/>
              <a:gd name="connsiteX1" fmla="*/ 83068 w 273244"/>
              <a:gd name="connsiteY1" fmla="*/ 0 h 2352452"/>
              <a:gd name="connsiteX2" fmla="*/ 249204 w 273244"/>
              <a:gd name="connsiteY2" fmla="*/ 0 h 2352452"/>
              <a:gd name="connsiteX3" fmla="*/ 273244 w 273244"/>
              <a:gd name="connsiteY3" fmla="*/ 2352452 h 2352452"/>
              <a:gd name="connsiteX4" fmla="*/ 0 w 273244"/>
              <a:gd name="connsiteY4" fmla="*/ 2075947 h 2352452"/>
              <a:gd name="connsiteX0" fmla="*/ 0 w 273244"/>
              <a:gd name="connsiteY0" fmla="*/ 2075947 h 2352452"/>
              <a:gd name="connsiteX1" fmla="*/ 83068 w 273244"/>
              <a:gd name="connsiteY1" fmla="*/ 0 h 2352452"/>
              <a:gd name="connsiteX2" fmla="*/ 266095 w 273244"/>
              <a:gd name="connsiteY2" fmla="*/ 268577 h 2352452"/>
              <a:gd name="connsiteX3" fmla="*/ 273244 w 273244"/>
              <a:gd name="connsiteY3" fmla="*/ 2352452 h 2352452"/>
              <a:gd name="connsiteX4" fmla="*/ 0 w 273244"/>
              <a:gd name="connsiteY4" fmla="*/ 2075947 h 2352452"/>
              <a:gd name="connsiteX0" fmla="*/ 0 w 273244"/>
              <a:gd name="connsiteY0" fmla="*/ 1962521 h 2239026"/>
              <a:gd name="connsiteX1" fmla="*/ 165419 w 273244"/>
              <a:gd name="connsiteY1" fmla="*/ 0 h 2239026"/>
              <a:gd name="connsiteX2" fmla="*/ 266095 w 273244"/>
              <a:gd name="connsiteY2" fmla="*/ 155151 h 2239026"/>
              <a:gd name="connsiteX3" fmla="*/ 273244 w 273244"/>
              <a:gd name="connsiteY3" fmla="*/ 2239026 h 2239026"/>
              <a:gd name="connsiteX4" fmla="*/ 0 w 273244"/>
              <a:gd name="connsiteY4" fmla="*/ 1962521 h 2239026"/>
              <a:gd name="connsiteX0" fmla="*/ 0 w 273244"/>
              <a:gd name="connsiteY0" fmla="*/ 1962521 h 2239026"/>
              <a:gd name="connsiteX1" fmla="*/ 165419 w 273244"/>
              <a:gd name="connsiteY1" fmla="*/ 0 h 2239026"/>
              <a:gd name="connsiteX2" fmla="*/ 262977 w 273244"/>
              <a:gd name="connsiteY2" fmla="*/ 115111 h 2239026"/>
              <a:gd name="connsiteX3" fmla="*/ 273244 w 273244"/>
              <a:gd name="connsiteY3" fmla="*/ 2239026 h 2239026"/>
              <a:gd name="connsiteX4" fmla="*/ 0 w 273244"/>
              <a:gd name="connsiteY4" fmla="*/ 1962521 h 2239026"/>
              <a:gd name="connsiteX0" fmla="*/ 0 w 273244"/>
              <a:gd name="connsiteY0" fmla="*/ 2062998 h 2339503"/>
              <a:gd name="connsiteX1" fmla="*/ 187899 w 273244"/>
              <a:gd name="connsiteY1" fmla="*/ 0 h 2339503"/>
              <a:gd name="connsiteX2" fmla="*/ 165419 w 273244"/>
              <a:gd name="connsiteY2" fmla="*/ 100477 h 2339503"/>
              <a:gd name="connsiteX3" fmla="*/ 262977 w 273244"/>
              <a:gd name="connsiteY3" fmla="*/ 215588 h 2339503"/>
              <a:gd name="connsiteX4" fmla="*/ 273244 w 273244"/>
              <a:gd name="connsiteY4" fmla="*/ 2339503 h 2339503"/>
              <a:gd name="connsiteX5" fmla="*/ 0 w 273244"/>
              <a:gd name="connsiteY5" fmla="*/ 2062998 h 2339503"/>
              <a:gd name="connsiteX0" fmla="*/ 0 w 273613"/>
              <a:gd name="connsiteY0" fmla="*/ 2062998 h 2339503"/>
              <a:gd name="connsiteX1" fmla="*/ 187899 w 273613"/>
              <a:gd name="connsiteY1" fmla="*/ 0 h 2339503"/>
              <a:gd name="connsiteX2" fmla="*/ 165419 w 273613"/>
              <a:gd name="connsiteY2" fmla="*/ 100477 h 2339503"/>
              <a:gd name="connsiteX3" fmla="*/ 272536 w 273613"/>
              <a:gd name="connsiteY3" fmla="*/ 66805 h 2339503"/>
              <a:gd name="connsiteX4" fmla="*/ 273244 w 273613"/>
              <a:gd name="connsiteY4" fmla="*/ 2339503 h 2339503"/>
              <a:gd name="connsiteX5" fmla="*/ 0 w 273613"/>
              <a:gd name="connsiteY5" fmla="*/ 2062998 h 2339503"/>
              <a:gd name="connsiteX0" fmla="*/ 0 w 273613"/>
              <a:gd name="connsiteY0" fmla="*/ 2062998 h 2339503"/>
              <a:gd name="connsiteX1" fmla="*/ 187899 w 273613"/>
              <a:gd name="connsiteY1" fmla="*/ 0 h 2339503"/>
              <a:gd name="connsiteX2" fmla="*/ 272536 w 273613"/>
              <a:gd name="connsiteY2" fmla="*/ 66805 h 2339503"/>
              <a:gd name="connsiteX3" fmla="*/ 273244 w 273613"/>
              <a:gd name="connsiteY3" fmla="*/ 2339503 h 2339503"/>
              <a:gd name="connsiteX4" fmla="*/ 0 w 273613"/>
              <a:gd name="connsiteY4" fmla="*/ 2062998 h 2339503"/>
              <a:gd name="connsiteX0" fmla="*/ 0 w 273613"/>
              <a:gd name="connsiteY0" fmla="*/ 2133847 h 2410352"/>
              <a:gd name="connsiteX1" fmla="*/ 192451 w 273613"/>
              <a:gd name="connsiteY1" fmla="*/ 0 h 2410352"/>
              <a:gd name="connsiteX2" fmla="*/ 272536 w 273613"/>
              <a:gd name="connsiteY2" fmla="*/ 137654 h 2410352"/>
              <a:gd name="connsiteX3" fmla="*/ 273244 w 273613"/>
              <a:gd name="connsiteY3" fmla="*/ 2410352 h 2410352"/>
              <a:gd name="connsiteX4" fmla="*/ 0 w 273613"/>
              <a:gd name="connsiteY4" fmla="*/ 2133847 h 2410352"/>
              <a:gd name="connsiteX0" fmla="*/ 0 w 273613"/>
              <a:gd name="connsiteY0" fmla="*/ 2098293 h 2374798"/>
              <a:gd name="connsiteX1" fmla="*/ 214355 w 273613"/>
              <a:gd name="connsiteY1" fmla="*/ 0 h 2374798"/>
              <a:gd name="connsiteX2" fmla="*/ 272536 w 273613"/>
              <a:gd name="connsiteY2" fmla="*/ 102100 h 2374798"/>
              <a:gd name="connsiteX3" fmla="*/ 273244 w 273613"/>
              <a:gd name="connsiteY3" fmla="*/ 2374798 h 2374798"/>
              <a:gd name="connsiteX4" fmla="*/ 0 w 273613"/>
              <a:gd name="connsiteY4" fmla="*/ 2098293 h 2374798"/>
              <a:gd name="connsiteX0" fmla="*/ 0 w 273613"/>
              <a:gd name="connsiteY0" fmla="*/ 2114609 h 2391114"/>
              <a:gd name="connsiteX1" fmla="*/ 204021 w 273613"/>
              <a:gd name="connsiteY1" fmla="*/ 0 h 2391114"/>
              <a:gd name="connsiteX2" fmla="*/ 272536 w 273613"/>
              <a:gd name="connsiteY2" fmla="*/ 118416 h 2391114"/>
              <a:gd name="connsiteX3" fmla="*/ 273244 w 273613"/>
              <a:gd name="connsiteY3" fmla="*/ 2391114 h 2391114"/>
              <a:gd name="connsiteX4" fmla="*/ 0 w 273613"/>
              <a:gd name="connsiteY4" fmla="*/ 2114609 h 2391114"/>
              <a:gd name="connsiteX0" fmla="*/ 0 w 273613"/>
              <a:gd name="connsiteY0" fmla="*/ 2114609 h 2391114"/>
              <a:gd name="connsiteX1" fmla="*/ 204021 w 273613"/>
              <a:gd name="connsiteY1" fmla="*/ 0 h 2391114"/>
              <a:gd name="connsiteX2" fmla="*/ 244751 w 273613"/>
              <a:gd name="connsiteY2" fmla="*/ 67720 h 2391114"/>
              <a:gd name="connsiteX3" fmla="*/ 272536 w 273613"/>
              <a:gd name="connsiteY3" fmla="*/ 118416 h 2391114"/>
              <a:gd name="connsiteX4" fmla="*/ 273244 w 273613"/>
              <a:gd name="connsiteY4" fmla="*/ 2391114 h 2391114"/>
              <a:gd name="connsiteX5" fmla="*/ 0 w 273613"/>
              <a:gd name="connsiteY5" fmla="*/ 2114609 h 2391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3613" h="2391114">
                <a:moveTo>
                  <a:pt x="0" y="2114609"/>
                </a:moveTo>
                <a:cubicBezTo>
                  <a:pt x="56305" y="1466376"/>
                  <a:pt x="147716" y="648233"/>
                  <a:pt x="204021" y="0"/>
                </a:cubicBezTo>
                <a:lnTo>
                  <a:pt x="244751" y="67720"/>
                </a:lnTo>
                <a:lnTo>
                  <a:pt x="272536" y="118416"/>
                </a:lnTo>
                <a:cubicBezTo>
                  <a:pt x="275958" y="826388"/>
                  <a:pt x="269822" y="1683142"/>
                  <a:pt x="273244" y="2391114"/>
                </a:cubicBezTo>
                <a:lnTo>
                  <a:pt x="0" y="211460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>
            <a:off x="499270" y="3728349"/>
            <a:ext cx="2082529" cy="997756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Рисунок 63" descr="C:\Записка\рендер\МУВП\1.pn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8830" y="3616822"/>
            <a:ext cx="1180382" cy="14676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3" name="Рисунок 4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902014" y="4217245"/>
            <a:ext cx="437275" cy="65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103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427" y="1355286"/>
            <a:ext cx="1942076" cy="177719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9405B8-4521-4768-926D-5AD4EBF8795D}" type="slidenum">
              <a:rPr lang="en-US" smtClean="0">
                <a:solidFill>
                  <a:srgbClr val="294E8A">
                    <a:tint val="75000"/>
                  </a:srgbClr>
                </a:solidFill>
              </a:rPr>
              <a:pPr/>
              <a:t>6</a:t>
            </a:fld>
            <a:endParaRPr lang="en-US">
              <a:solidFill>
                <a:srgbClr val="294E8A">
                  <a:tint val="75000"/>
                </a:srgbClr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7187693" y="3671847"/>
            <a:ext cx="2038876" cy="2856233"/>
            <a:chOff x="252460" y="647559"/>
            <a:chExt cx="5793451" cy="6370906"/>
          </a:xfrm>
          <a:solidFill>
            <a:srgbClr val="00B0F0"/>
          </a:solidFill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FE6515B8-D395-4936-BCCF-D7F37F1CD8DC}"/>
                </a:ext>
              </a:extLst>
            </p:cNvPr>
            <p:cNvSpPr/>
            <p:nvPr/>
          </p:nvSpPr>
          <p:spPr>
            <a:xfrm>
              <a:off x="4237408" y="647559"/>
              <a:ext cx="1808503" cy="260147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542" dirty="0"/>
            </a:p>
            <a:p>
              <a:pPr algn="ctr"/>
              <a:endParaRPr lang="ru-RU" sz="542" dirty="0"/>
            </a:p>
            <a:p>
              <a:pPr algn="ctr"/>
              <a:endParaRPr lang="ru-RU" sz="542" dirty="0"/>
            </a:p>
            <a:p>
              <a:pPr algn="ctr"/>
              <a:endParaRPr lang="ru-RU" sz="542" dirty="0"/>
            </a:p>
            <a:p>
              <a:pPr algn="ctr"/>
              <a:endParaRPr lang="ru-RU" sz="542" dirty="0"/>
            </a:p>
            <a:p>
              <a:pPr algn="ctr"/>
              <a:r>
                <a:rPr lang="ru-RU" sz="542" dirty="0">
                  <a:solidFill>
                    <a:srgbClr val="000000"/>
                  </a:solidFill>
                </a:rPr>
                <a:t>Наземные средства навигации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3240E9B1-0DC7-4223-AE9C-8F36BDA0644E}"/>
                </a:ext>
              </a:extLst>
            </p:cNvPr>
            <p:cNvSpPr/>
            <p:nvPr/>
          </p:nvSpPr>
          <p:spPr>
            <a:xfrm>
              <a:off x="252460" y="647559"/>
              <a:ext cx="2202280" cy="260147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42" dirty="0"/>
            </a:p>
            <a:p>
              <a:pPr algn="ctr"/>
              <a:endParaRPr lang="en-US" sz="542" dirty="0"/>
            </a:p>
            <a:p>
              <a:pPr algn="ctr"/>
              <a:endParaRPr lang="ru-RU" sz="542" dirty="0"/>
            </a:p>
            <a:p>
              <a:pPr algn="ctr"/>
              <a:endParaRPr lang="ru-RU" sz="542" dirty="0"/>
            </a:p>
            <a:p>
              <a:pPr algn="ctr"/>
              <a:endParaRPr lang="ru-RU" sz="542" dirty="0"/>
            </a:p>
            <a:p>
              <a:pPr algn="ctr"/>
              <a:endParaRPr lang="ru-RU" sz="542" dirty="0"/>
            </a:p>
            <a:p>
              <a:pPr algn="ctr"/>
              <a:endParaRPr lang="ru-RU" sz="542" dirty="0"/>
            </a:p>
            <a:p>
              <a:pPr algn="ctr"/>
              <a:endParaRPr lang="ru-RU" sz="542" dirty="0"/>
            </a:p>
            <a:p>
              <a:pPr algn="ctr"/>
              <a:r>
                <a:rPr lang="ru-RU" sz="542" dirty="0">
                  <a:solidFill>
                    <a:srgbClr val="000000"/>
                  </a:solidFill>
                </a:rPr>
                <a:t>Бортовые датчики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BEDE5E0-F317-4BD4-85E7-028F66E5F0D2}"/>
                </a:ext>
              </a:extLst>
            </p:cNvPr>
            <p:cNvSpPr/>
            <p:nvPr/>
          </p:nvSpPr>
          <p:spPr>
            <a:xfrm>
              <a:off x="430245" y="1374080"/>
              <a:ext cx="1761700" cy="341499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542" dirty="0"/>
                <a:t>ИНС</a:t>
              </a: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80672D74-4058-4AE6-A1C3-B985C8FC150E}"/>
                </a:ext>
              </a:extLst>
            </p:cNvPr>
            <p:cNvSpPr/>
            <p:nvPr/>
          </p:nvSpPr>
          <p:spPr>
            <a:xfrm>
              <a:off x="430245" y="817108"/>
              <a:ext cx="1761700" cy="341501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542" dirty="0"/>
                <a:t>ГНСС</a:t>
              </a: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B9E77270-85D3-4EB9-8496-1657E1A69D7E}"/>
                </a:ext>
              </a:extLst>
            </p:cNvPr>
            <p:cNvSpPr/>
            <p:nvPr/>
          </p:nvSpPr>
          <p:spPr>
            <a:xfrm>
              <a:off x="430249" y="1931056"/>
              <a:ext cx="1761702" cy="341499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542" dirty="0"/>
                <a:t>Радиовысотомеры</a:t>
              </a: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A19A4F66-0EA2-4E13-954E-106A9411A791}"/>
                </a:ext>
              </a:extLst>
            </p:cNvPr>
            <p:cNvSpPr/>
            <p:nvPr/>
          </p:nvSpPr>
          <p:spPr>
            <a:xfrm>
              <a:off x="430245" y="2488028"/>
              <a:ext cx="1761700" cy="341499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542" dirty="0"/>
                <a:t>СИВСП</a:t>
              </a: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xmlns="" id="{818476FC-BECA-4F50-B26D-65DA2B292B43}"/>
                </a:ext>
              </a:extLst>
            </p:cNvPr>
            <p:cNvSpPr/>
            <p:nvPr/>
          </p:nvSpPr>
          <p:spPr>
            <a:xfrm>
              <a:off x="4585527" y="1329599"/>
              <a:ext cx="1202923" cy="374251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542" dirty="0"/>
                <a:t>ЛККС</a:t>
              </a: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xmlns="" id="{354849D5-E844-4F48-BFCD-98EB4523C822}"/>
                </a:ext>
              </a:extLst>
            </p:cNvPr>
            <p:cNvSpPr/>
            <p:nvPr/>
          </p:nvSpPr>
          <p:spPr>
            <a:xfrm>
              <a:off x="4585527" y="772624"/>
              <a:ext cx="1202923" cy="374251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542" dirty="0"/>
                <a:t>РСОК</a:t>
              </a: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xmlns="" id="{72DDF4B6-E503-4C26-B100-DBC83C1C3683}"/>
                </a:ext>
              </a:extLst>
            </p:cNvPr>
            <p:cNvSpPr/>
            <p:nvPr/>
          </p:nvSpPr>
          <p:spPr>
            <a:xfrm>
              <a:off x="4585527" y="1886573"/>
              <a:ext cx="1202923" cy="374251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542" dirty="0"/>
                <a:t>ЛСОК</a:t>
              </a:r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xmlns="" id="{65204E58-380C-4037-A27D-D06CFD8B8A59}"/>
                </a:ext>
              </a:extLst>
            </p:cNvPr>
            <p:cNvSpPr/>
            <p:nvPr/>
          </p:nvSpPr>
          <p:spPr>
            <a:xfrm>
              <a:off x="2620633" y="1146876"/>
              <a:ext cx="1442363" cy="1202923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542" dirty="0"/>
                <a:t>КОИ</a:t>
              </a:r>
            </a:p>
          </p:txBody>
        </p:sp>
        <p:cxnSp>
          <p:nvCxnSpPr>
            <p:cNvPr id="26" name="Соединитель: уступ 32">
              <a:extLst>
                <a:ext uri="{FF2B5EF4-FFF2-40B4-BE49-F238E27FC236}">
                  <a16:creationId xmlns:a16="http://schemas.microsoft.com/office/drawing/2014/main" xmlns="" id="{C8F4C01B-821E-4DAC-B555-4CA278975847}"/>
                </a:ext>
              </a:extLst>
            </p:cNvPr>
            <p:cNvCxnSpPr>
              <a:cxnSpLocks/>
              <a:stCxn id="18" idx="3"/>
              <a:endCxn id="25" idx="2"/>
            </p:cNvCxnSpPr>
            <p:nvPr/>
          </p:nvCxnSpPr>
          <p:spPr>
            <a:xfrm>
              <a:off x="2191945" y="1544831"/>
              <a:ext cx="428687" cy="203508"/>
            </a:xfrm>
            <a:prstGeom prst="bentConnector3">
              <a:avLst/>
            </a:prstGeom>
            <a:grpFill/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Соединитель: уступ 34">
              <a:extLst>
                <a:ext uri="{FF2B5EF4-FFF2-40B4-BE49-F238E27FC236}">
                  <a16:creationId xmlns:a16="http://schemas.microsoft.com/office/drawing/2014/main" xmlns="" id="{36D3CD40-551A-47C2-83DC-C251D9B32F19}"/>
                </a:ext>
              </a:extLst>
            </p:cNvPr>
            <p:cNvCxnSpPr>
              <a:cxnSpLocks/>
              <a:stCxn id="20" idx="3"/>
              <a:endCxn id="25" idx="2"/>
            </p:cNvCxnSpPr>
            <p:nvPr/>
          </p:nvCxnSpPr>
          <p:spPr>
            <a:xfrm flipV="1">
              <a:off x="2191951" y="1748338"/>
              <a:ext cx="428681" cy="353468"/>
            </a:xfrm>
            <a:prstGeom prst="bentConnector3">
              <a:avLst/>
            </a:prstGeom>
            <a:grpFill/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Соединитель: уступ 36">
              <a:extLst>
                <a:ext uri="{FF2B5EF4-FFF2-40B4-BE49-F238E27FC236}">
                  <a16:creationId xmlns:a16="http://schemas.microsoft.com/office/drawing/2014/main" xmlns="" id="{5804CCC2-80FA-4D17-9219-BC7DCE8878C5}"/>
                </a:ext>
              </a:extLst>
            </p:cNvPr>
            <p:cNvCxnSpPr>
              <a:cxnSpLocks/>
              <a:stCxn id="21" idx="3"/>
              <a:endCxn id="25" idx="2"/>
            </p:cNvCxnSpPr>
            <p:nvPr/>
          </p:nvCxnSpPr>
          <p:spPr>
            <a:xfrm flipV="1">
              <a:off x="2191945" y="1748338"/>
              <a:ext cx="428687" cy="910440"/>
            </a:xfrm>
            <a:prstGeom prst="bentConnector3">
              <a:avLst/>
            </a:prstGeom>
            <a:grpFill/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Соединитель: уступ 38">
              <a:extLst>
                <a:ext uri="{FF2B5EF4-FFF2-40B4-BE49-F238E27FC236}">
                  <a16:creationId xmlns:a16="http://schemas.microsoft.com/office/drawing/2014/main" xmlns="" id="{A6B56323-0B56-457D-936E-950219297564}"/>
                </a:ext>
              </a:extLst>
            </p:cNvPr>
            <p:cNvCxnSpPr>
              <a:cxnSpLocks/>
              <a:stCxn id="23" idx="1"/>
              <a:endCxn id="25" idx="6"/>
            </p:cNvCxnSpPr>
            <p:nvPr/>
          </p:nvCxnSpPr>
          <p:spPr>
            <a:xfrm rot="10800000" flipV="1">
              <a:off x="4062996" y="959748"/>
              <a:ext cx="522532" cy="788588"/>
            </a:xfrm>
            <a:prstGeom prst="bentConnector3">
              <a:avLst/>
            </a:prstGeom>
            <a:grpFill/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Соединитель: уступ 40">
              <a:extLst>
                <a:ext uri="{FF2B5EF4-FFF2-40B4-BE49-F238E27FC236}">
                  <a16:creationId xmlns:a16="http://schemas.microsoft.com/office/drawing/2014/main" xmlns="" id="{5BE74DC8-4FA8-424D-8173-29CCE33E0F30}"/>
                </a:ext>
              </a:extLst>
            </p:cNvPr>
            <p:cNvCxnSpPr>
              <a:cxnSpLocks/>
              <a:stCxn id="22" idx="1"/>
              <a:endCxn id="25" idx="6"/>
            </p:cNvCxnSpPr>
            <p:nvPr/>
          </p:nvCxnSpPr>
          <p:spPr>
            <a:xfrm rot="10800000" flipV="1">
              <a:off x="4062996" y="1516725"/>
              <a:ext cx="522532" cy="231613"/>
            </a:xfrm>
            <a:prstGeom prst="bentConnector3">
              <a:avLst/>
            </a:prstGeom>
            <a:grpFill/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Соединитель: уступ 42">
              <a:extLst>
                <a:ext uri="{FF2B5EF4-FFF2-40B4-BE49-F238E27FC236}">
                  <a16:creationId xmlns:a16="http://schemas.microsoft.com/office/drawing/2014/main" xmlns="" id="{E0B1AF3E-A81B-4ACC-B7BF-57E0BC47BBF3}"/>
                </a:ext>
              </a:extLst>
            </p:cNvPr>
            <p:cNvCxnSpPr>
              <a:cxnSpLocks/>
              <a:stCxn id="24" idx="1"/>
              <a:endCxn id="25" idx="6"/>
            </p:cNvCxnSpPr>
            <p:nvPr/>
          </p:nvCxnSpPr>
          <p:spPr>
            <a:xfrm rot="10800000">
              <a:off x="4062996" y="1748338"/>
              <a:ext cx="522532" cy="325361"/>
            </a:xfrm>
            <a:prstGeom prst="bentConnector3">
              <a:avLst/>
            </a:prstGeom>
            <a:grpFill/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938F6C9B-6D89-4154-BC14-F43C84AE0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0723" y="3503998"/>
              <a:ext cx="4787672" cy="3514467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</p:pic>
        <p:sp>
          <p:nvSpPr>
            <p:cNvPr id="33" name="Стрелка: вниз 44">
              <a:extLst>
                <a:ext uri="{FF2B5EF4-FFF2-40B4-BE49-F238E27FC236}">
                  <a16:creationId xmlns:a16="http://schemas.microsoft.com/office/drawing/2014/main" xmlns="" id="{EB8323EA-878F-47DA-B23D-2D87910F9614}"/>
                </a:ext>
              </a:extLst>
            </p:cNvPr>
            <p:cNvSpPr/>
            <p:nvPr/>
          </p:nvSpPr>
          <p:spPr>
            <a:xfrm>
              <a:off x="3152211" y="2349400"/>
              <a:ext cx="375830" cy="1062396"/>
            </a:xfrm>
            <a:prstGeom prst="downArrow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542" dirty="0"/>
            </a:p>
          </p:txBody>
        </p:sp>
        <p:cxnSp>
          <p:nvCxnSpPr>
            <p:cNvPr id="34" name="Соединитель: уступ 61">
              <a:extLst>
                <a:ext uri="{FF2B5EF4-FFF2-40B4-BE49-F238E27FC236}">
                  <a16:creationId xmlns:a16="http://schemas.microsoft.com/office/drawing/2014/main" xmlns="" id="{58233524-1AD9-4561-91C7-57FA0AE105E8}"/>
                </a:ext>
              </a:extLst>
            </p:cNvPr>
            <p:cNvCxnSpPr>
              <a:stCxn id="19" idx="3"/>
              <a:endCxn id="25" idx="2"/>
            </p:cNvCxnSpPr>
            <p:nvPr/>
          </p:nvCxnSpPr>
          <p:spPr>
            <a:xfrm>
              <a:off x="2191945" y="987858"/>
              <a:ext cx="428687" cy="760480"/>
            </a:xfrm>
            <a:prstGeom prst="bentConnector3">
              <a:avLst/>
            </a:prstGeom>
            <a:grpFill/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Picture 391" descr="https://lh3.googleusercontent.com/JBCj-YVjz80vtwl9DIb5VImVSEnyOWco9HETcR1Pn8UMBIx2ia81K-1r8N0-UcbI1ZqA2oV8maUGDKAHoK-Z-EjburSrQEhtCW6e56j-zpPWyf8DYwLS6CDy4__283VnzX0t0L8jJ-sCmtEL9MCF87nKkple3Y0Zc235-rr2bLsXH9aiSLRPmZeky5CJUoeuEe0rIpwF-W9hEX_g6N81o3KdR4TNtKOEQKVXUqBvwWa9l03ybO4ph2OBvMv1wJJnuGSoEvgKCogQVvd4FaKGyXuHu0v-bbc8RUPktm8nHqnMrRFHZDNE2-TczAlIf5hMKLBPPvoH79Qkorb86W5hzS7KEhRgxDUYt69_2tJgWiKHmbIHQqUu_SzZS2Zn8pxLNPdDUcYm6EoxOsUxQ7oty35_0KgSkfRcxA_Q5i3jNfA54oOY0PxM6-fJw9uJ9eeALnz50bB3bpLg93uX01lGJeJemI0pw2nPpm1OfmHc3_OdG4dzdFj9vxWlHgrxkyOEEZkuIJ4lupc12cUsQ-driBkMSiW2OYOBp-uvWTjWl4xaDq0I0lYjkNlyvfgIP0WvgWn39fyGwQ2t_7I8xGu8tbJLfJbhBOVv=w1402-h1051-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34" y="646834"/>
            <a:ext cx="3842096" cy="288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F0A815B0-B1D2-4BA3-9D7B-83C2A33EE2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485" y="4824554"/>
            <a:ext cx="1052500" cy="115199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7"/>
          <a:srcRect l="25397" t="30738" r="58334" b="19966"/>
          <a:stretch/>
        </p:blipFill>
        <p:spPr>
          <a:xfrm>
            <a:off x="3524559" y="4372084"/>
            <a:ext cx="954576" cy="1674141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t="15741" r="24306" b="6019"/>
          <a:stretch/>
        </p:blipFill>
        <p:spPr>
          <a:xfrm rot="10800000">
            <a:off x="6203089" y="1123072"/>
            <a:ext cx="839157" cy="750356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Средства автономной посадки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73074" y="2596385"/>
            <a:ext cx="1059719" cy="76618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10" b="983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1896" y="261915"/>
            <a:ext cx="4855306" cy="126520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6F6F7F6E-99AE-4434-BA7E-014F4FC643FF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56" b="89939" l="4324" r="89958">
                        <a14:foregroundMark x1="4114" y1="29573" x2="27615" y2="70122"/>
                        <a14:foregroundMark x1="27615" y1="70122" x2="39819" y2="71341"/>
                        <a14:foregroundMark x1="39819" y1="71341" x2="49721" y2="61890"/>
                        <a14:foregroundMark x1="49721" y1="61890" x2="74380" y2="86035"/>
                        <a14:foregroundMark x1="77664" y1="85782" x2="85356" y2="70427"/>
                        <a14:foregroundMark x1="85356" y1="70427" x2="94840" y2="64634"/>
                        <a14:foregroundMark x1="94840" y1="64634" x2="90307" y2="28049"/>
                        <a14:foregroundMark x1="90307" y1="28049" x2="70921" y2="18293"/>
                        <a14:foregroundMark x1="70921" y1="18293" x2="59135" y2="24085"/>
                        <a14:foregroundMark x1="59135" y1="24085" x2="44296" y2="4297"/>
                        <a14:foregroundMark x1="37206" y1="5276" x2="32357" y2="11890"/>
                        <a14:foregroundMark x1="32357" y1="11890" x2="8647" y2="20427"/>
                        <a14:foregroundMark x1="8647" y1="20427" x2="4324" y2="56098"/>
                        <a14:foregroundMark x1="4324" y1="56098" x2="27755" y2="79573"/>
                        <a14:backgroundMark x1="38494" y1="1220" x2="43584" y2="1220"/>
                        <a14:backgroundMark x1="43584" y1="3049" x2="43584" y2="3049"/>
                        <a14:backgroundMark x1="43166" y1="2439" x2="44491" y2="3049"/>
                        <a14:backgroundMark x1="37587" y1="2744" x2="38912" y2="3049"/>
                        <a14:backgroundMark x1="76081" y1="89024" x2="76709" y2="87805"/>
                        <a14:backgroundMark x1="74895" y1="87805" x2="77266" y2="88415"/>
                        <a14:backgroundMark x1="73919" y1="89024" x2="76290" y2="899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598" y="3679223"/>
            <a:ext cx="3751987" cy="583848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 rot="19710894">
            <a:off x="5138597" y="2837941"/>
            <a:ext cx="1210402" cy="6594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 descr="_03r0997_prew"/>
          <p:cNvPicPr/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3500" b="86250" l="19000" r="7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01" t="13937" r="20480" b="13776"/>
          <a:stretch>
            <a:fillRect/>
          </a:stretch>
        </p:blipFill>
        <p:spPr bwMode="auto">
          <a:xfrm>
            <a:off x="9847364" y="1259339"/>
            <a:ext cx="1039516" cy="885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8715546" y="2960434"/>
            <a:ext cx="881962" cy="17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V="1">
            <a:off x="9413825" y="2060861"/>
            <a:ext cx="462517" cy="17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V="1">
            <a:off x="10018703" y="2213262"/>
            <a:ext cx="10038" cy="3648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7993775" y="2975637"/>
            <a:ext cx="801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kern="0" dirty="0">
                <a:solidFill>
                  <a:srgbClr val="4D4D4D"/>
                </a:solidFill>
                <a:latin typeface="Times New Roman" charset="0"/>
                <a:ea typeface="Times New Roman" charset="0"/>
                <a:cs typeface="Times New Roman" charset="0"/>
              </a:rPr>
              <a:t>БИУС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9849133" y="3362571"/>
            <a:ext cx="805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kern="0" dirty="0">
                <a:solidFill>
                  <a:srgbClr val="4D4D4D"/>
                </a:solidFill>
                <a:latin typeface="Times New Roman" charset="0"/>
                <a:ea typeface="Times New Roman" charset="0"/>
                <a:cs typeface="Times New Roman" charset="0"/>
              </a:rPr>
              <a:t>БИНС</a:t>
            </a:r>
            <a:endParaRPr lang="ru-RU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10246729" y="2159279"/>
            <a:ext cx="655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kern="0" dirty="0">
                <a:solidFill>
                  <a:srgbClr val="4D4D4D"/>
                </a:solidFill>
                <a:latin typeface="Times New Roman" charset="0"/>
                <a:ea typeface="Times New Roman" charset="0"/>
                <a:cs typeface="Times New Roman" charset="0"/>
              </a:rPr>
              <a:t>КСУ</a:t>
            </a:r>
            <a:endParaRPr lang="ru-RU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683149" y="596692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kern="0" dirty="0">
                <a:solidFill>
                  <a:srgbClr val="4D4D4D"/>
                </a:solidFill>
                <a:latin typeface="Times New Roman" charset="0"/>
                <a:ea typeface="Times New Roman" charset="0"/>
                <a:cs typeface="Times New Roman" charset="0"/>
              </a:rPr>
              <a:t>ККС</a:t>
            </a:r>
            <a:endParaRPr lang="ru-RU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2345713" y="5966662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kern="0" dirty="0">
                <a:solidFill>
                  <a:srgbClr val="4D4D4D"/>
                </a:solidFill>
                <a:latin typeface="Times New Roman" charset="0"/>
                <a:ea typeface="Times New Roman" charset="0"/>
                <a:cs typeface="Times New Roman" charset="0"/>
              </a:rPr>
              <a:t>РСОК</a:t>
            </a:r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3582583" y="5966662"/>
            <a:ext cx="816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kern="0" dirty="0">
                <a:solidFill>
                  <a:srgbClr val="4D4D4D"/>
                </a:solidFill>
                <a:latin typeface="Times New Roman" charset="0"/>
                <a:ea typeface="Times New Roman" charset="0"/>
                <a:cs typeface="Times New Roman" charset="0"/>
              </a:rPr>
              <a:t>ЛСОК</a:t>
            </a:r>
            <a:endParaRPr lang="ru-RU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739677" y="4486000"/>
            <a:ext cx="835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kern="0" dirty="0">
                <a:solidFill>
                  <a:srgbClr val="4D4D4D"/>
                </a:solidFill>
                <a:latin typeface="Times New Roman" charset="0"/>
                <a:ea typeface="Times New Roman" charset="0"/>
                <a:cs typeface="Times New Roman" charset="0"/>
              </a:rPr>
              <a:t>НИУС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594586" y="3299262"/>
            <a:ext cx="443477" cy="5149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4553635" y="3380550"/>
            <a:ext cx="49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kern="0" dirty="0">
                <a:solidFill>
                  <a:srgbClr val="4D4D4D"/>
                </a:solidFill>
                <a:latin typeface="Times New Roman" charset="0"/>
                <a:ea typeface="Times New Roman" charset="0"/>
                <a:cs typeface="Times New Roman" charset="0"/>
              </a:rPr>
              <a:t>ЛС</a:t>
            </a:r>
            <a:endParaRPr lang="ru-RU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6416989" y="2416812"/>
            <a:ext cx="443477" cy="5149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6376038" y="2498100"/>
            <a:ext cx="49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kern="0" dirty="0">
                <a:solidFill>
                  <a:srgbClr val="4D4D4D"/>
                </a:solidFill>
                <a:latin typeface="Times New Roman" charset="0"/>
                <a:ea typeface="Times New Roman" charset="0"/>
                <a:cs typeface="Times New Roman" charset="0"/>
              </a:rPr>
              <a:t>ЛС</a:t>
            </a:r>
            <a:endParaRPr lang="ru-RU" dirty="0"/>
          </a:p>
        </p:txBody>
      </p:sp>
      <p:cxnSp>
        <p:nvCxnSpPr>
          <p:cNvPr id="60" name="Прямая со стрелкой 59"/>
          <p:cNvCxnSpPr/>
          <p:nvPr/>
        </p:nvCxnSpPr>
        <p:spPr>
          <a:xfrm flipV="1">
            <a:off x="6919567" y="2673390"/>
            <a:ext cx="462517" cy="17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Рисунок 5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4657" y="4860611"/>
            <a:ext cx="1678160" cy="100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489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427" y="1355286"/>
            <a:ext cx="1942076" cy="177719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9405B8-4521-4768-926D-5AD4EBF8795D}" type="slidenum">
              <a:rPr lang="en-US" smtClean="0">
                <a:solidFill>
                  <a:srgbClr val="294E8A">
                    <a:tint val="75000"/>
                  </a:srgbClr>
                </a:solidFill>
              </a:rPr>
              <a:pPr/>
              <a:t>7</a:t>
            </a:fld>
            <a:endParaRPr lang="en-US">
              <a:solidFill>
                <a:srgbClr val="294E8A">
                  <a:tint val="75000"/>
                </a:srgb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Средства автономной навигации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3074" y="2596385"/>
            <a:ext cx="1059719" cy="76618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0" b="983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1896" y="261915"/>
            <a:ext cx="4855306" cy="1265207"/>
          </a:xfrm>
          <a:prstGeom prst="rect">
            <a:avLst/>
          </a:prstGeom>
        </p:spPr>
      </p:pic>
      <p:pic>
        <p:nvPicPr>
          <p:cNvPr id="39" name="Рисунок 38" descr="_03r0997_prew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500" b="86250" l="19000" r="7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01" t="13937" r="20480" b="13776"/>
          <a:stretch>
            <a:fillRect/>
          </a:stretch>
        </p:blipFill>
        <p:spPr bwMode="auto">
          <a:xfrm>
            <a:off x="9847364" y="1259339"/>
            <a:ext cx="1039516" cy="885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8715546" y="2960434"/>
            <a:ext cx="881962" cy="17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V="1">
            <a:off x="9413825" y="2060861"/>
            <a:ext cx="462517" cy="17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V="1">
            <a:off x="10018703" y="2213262"/>
            <a:ext cx="10038" cy="3648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7993775" y="2975637"/>
            <a:ext cx="801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kern="0" dirty="0">
                <a:solidFill>
                  <a:srgbClr val="4D4D4D"/>
                </a:solidFill>
                <a:latin typeface="Times New Roman" charset="0"/>
                <a:ea typeface="Times New Roman" charset="0"/>
                <a:cs typeface="Times New Roman" charset="0"/>
              </a:rPr>
              <a:t>БИУС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9849133" y="3362571"/>
            <a:ext cx="805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kern="0" dirty="0">
                <a:solidFill>
                  <a:srgbClr val="4D4D4D"/>
                </a:solidFill>
                <a:latin typeface="Times New Roman" charset="0"/>
                <a:ea typeface="Times New Roman" charset="0"/>
                <a:cs typeface="Times New Roman" charset="0"/>
              </a:rPr>
              <a:t>БИНС</a:t>
            </a:r>
            <a:endParaRPr lang="ru-RU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10246729" y="2159279"/>
            <a:ext cx="655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kern="0" dirty="0">
                <a:solidFill>
                  <a:srgbClr val="4D4D4D"/>
                </a:solidFill>
                <a:latin typeface="Times New Roman" charset="0"/>
                <a:ea typeface="Times New Roman" charset="0"/>
                <a:cs typeface="Times New Roman" charset="0"/>
              </a:rPr>
              <a:t>КСУ</a:t>
            </a:r>
            <a:endParaRPr lang="ru-RU" dirty="0"/>
          </a:p>
        </p:txBody>
      </p:sp>
      <p:cxnSp>
        <p:nvCxnSpPr>
          <p:cNvPr id="60" name="Прямая со стрелкой 59"/>
          <p:cNvCxnSpPr/>
          <p:nvPr/>
        </p:nvCxnSpPr>
        <p:spPr>
          <a:xfrm flipV="1">
            <a:off x="6762597" y="1997529"/>
            <a:ext cx="462517" cy="17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327" y="3009283"/>
            <a:ext cx="5427695" cy="3130615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61" name="Picture 9"/>
          <p:cNvPicPr>
            <a:picLocks noChangeAspect="1"/>
          </p:cNvPicPr>
          <p:nvPr/>
        </p:nvPicPr>
        <p:blipFill rotWithShape="1">
          <a:blip r:embed="rId10"/>
          <a:srcRect l="22526" t="69697" r="21281"/>
          <a:stretch/>
        </p:blipFill>
        <p:spPr>
          <a:xfrm>
            <a:off x="3948864" y="1379104"/>
            <a:ext cx="2761265" cy="1035207"/>
          </a:xfrm>
          <a:prstGeom prst="rect">
            <a:avLst/>
          </a:prstGeom>
        </p:spPr>
      </p:pic>
      <p:pic>
        <p:nvPicPr>
          <p:cNvPr id="62" name="Picture 2" descr="shot_from_video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677" r="25017"/>
          <a:stretch/>
        </p:blipFill>
        <p:spPr bwMode="auto">
          <a:xfrm>
            <a:off x="6687358" y="4310517"/>
            <a:ext cx="2500114" cy="186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69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2" b="4254"/>
          <a:stretch/>
        </p:blipFill>
        <p:spPr>
          <a:xfrm>
            <a:off x="5362273" y="3714750"/>
            <a:ext cx="4489624" cy="2522741"/>
          </a:xfrm>
          <a:prstGeom prst="rect">
            <a:avLst/>
          </a:prstGeom>
        </p:spPr>
      </p:pic>
      <p:pic>
        <p:nvPicPr>
          <p:cNvPr id="66" name="Picture 2" descr="АСП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6" t="6955" r="18507" b="10080"/>
          <a:stretch>
            <a:fillRect/>
          </a:stretch>
        </p:blipFill>
        <p:spPr bwMode="auto">
          <a:xfrm>
            <a:off x="7567266" y="1992709"/>
            <a:ext cx="1615617" cy="137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7946" y="514460"/>
            <a:ext cx="1505155" cy="1377364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9405B8-4521-4768-926D-5AD4EBF8795D}" type="slidenum">
              <a:rPr lang="en-US" smtClean="0">
                <a:solidFill>
                  <a:srgbClr val="294E8A">
                    <a:tint val="75000"/>
                  </a:srgbClr>
                </a:solidFill>
              </a:rPr>
              <a:pPr/>
              <a:t>8</a:t>
            </a:fld>
            <a:endParaRPr lang="en-US">
              <a:solidFill>
                <a:srgbClr val="294E8A">
                  <a:tint val="75000"/>
                </a:srgb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Средства обеспечения автономного решения целевой задачи</a:t>
            </a:r>
            <a:endParaRPr lang="ru-RU" dirty="0"/>
          </a:p>
          <a:p>
            <a:endParaRPr lang="ru-RU" dirty="0"/>
          </a:p>
        </p:txBody>
      </p:sp>
      <p:sp>
        <p:nvSpPr>
          <p:cNvPr id="64" name="Текст 2"/>
          <p:cNvSpPr txBox="1">
            <a:spLocks/>
          </p:cNvSpPr>
          <p:nvPr/>
        </p:nvSpPr>
        <p:spPr>
          <a:xfrm>
            <a:off x="115262" y="761437"/>
            <a:ext cx="5661071" cy="5279465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b="1" kern="1200">
                <a:solidFill>
                  <a:srgbClr val="4D4D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395">
              <a:spcBef>
                <a:spcPts val="600"/>
              </a:spcBef>
              <a:spcAft>
                <a:spcPts val="450"/>
              </a:spcAft>
              <a:buClr>
                <a:srgbClr val="C00000"/>
              </a:buClr>
              <a:buSzPct val="125000"/>
              <a:defRPr/>
            </a:pPr>
            <a:r>
              <a:rPr lang="ru-RU" sz="1292" dirty="0" smtClean="0">
                <a:solidFill>
                  <a:srgbClr val="606060"/>
                </a:solidFill>
              </a:rPr>
              <a:t>:</a:t>
            </a:r>
            <a:endParaRPr lang="ru-RU" sz="1292" dirty="0">
              <a:solidFill>
                <a:srgbClr val="606060"/>
              </a:solidFill>
            </a:endParaRPr>
          </a:p>
          <a:p>
            <a:pPr marL="316531" lvl="1" indent="-161196" algn="just" eaLnBrk="1" hangingPunct="1">
              <a:spcBef>
                <a:spcPts val="0"/>
              </a:spcBef>
              <a:spcAft>
                <a:spcPts val="554"/>
              </a:spcAft>
              <a:buClr>
                <a:srgbClr val="D7153A"/>
              </a:buClr>
              <a:buSzPct val="80000"/>
              <a:buFont typeface="Symbol" panose="05050102010706020507" pitchFamily="18" charset="2"/>
              <a:buChar char="-"/>
              <a:defRPr/>
            </a:pPr>
            <a:r>
              <a:rPr lang="ru-RU" sz="1292" dirty="0">
                <a:solidFill>
                  <a:srgbClr val="606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Ведение базы данных видовой информации, выполнение пространственно-временных запросов на доступ к ней;</a:t>
            </a:r>
          </a:p>
          <a:p>
            <a:pPr marL="316531" lvl="1" indent="-161196" algn="just" eaLnBrk="1" hangingPunct="1">
              <a:spcBef>
                <a:spcPts val="0"/>
              </a:spcBef>
              <a:spcAft>
                <a:spcPts val="554"/>
              </a:spcAft>
              <a:buClr>
                <a:srgbClr val="D7153A"/>
              </a:buClr>
              <a:buSzPct val="80000"/>
              <a:buFont typeface="Symbol" panose="05050102010706020507" pitchFamily="18" charset="2"/>
              <a:buChar char="-"/>
              <a:defRPr/>
            </a:pPr>
            <a:r>
              <a:rPr lang="ru-RU" sz="1292" dirty="0">
                <a:solidFill>
                  <a:srgbClr val="606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Адаптивное сжатие видовой информации на основе алгоритмов H.264, в </a:t>
            </a:r>
            <a:r>
              <a:rPr lang="ru-RU" sz="1292" dirty="0" err="1">
                <a:solidFill>
                  <a:srgbClr val="606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т.ч</a:t>
            </a:r>
            <a:r>
              <a:rPr lang="ru-RU" sz="1292" dirty="0">
                <a:solidFill>
                  <a:srgbClr val="606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для реализации потоковой трансляции;</a:t>
            </a:r>
          </a:p>
          <a:p>
            <a:pPr marL="316531" lvl="1" indent="-161196" algn="just" eaLnBrk="1" hangingPunct="1">
              <a:spcBef>
                <a:spcPts val="0"/>
              </a:spcBef>
              <a:spcAft>
                <a:spcPts val="554"/>
              </a:spcAft>
              <a:buClr>
                <a:srgbClr val="D7153A"/>
              </a:buClr>
              <a:buSzPct val="80000"/>
              <a:buFont typeface="Symbol" panose="05050102010706020507" pitchFamily="18" charset="2"/>
              <a:buChar char="-"/>
              <a:defRPr/>
            </a:pPr>
            <a:r>
              <a:rPr lang="ru-RU" sz="1292" dirty="0">
                <a:solidFill>
                  <a:srgbClr val="606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Определение положения летательного аппарата при посадке;</a:t>
            </a:r>
          </a:p>
          <a:p>
            <a:pPr marL="316531" lvl="1" indent="-161196" algn="just" eaLnBrk="1" hangingPunct="1">
              <a:spcBef>
                <a:spcPts val="0"/>
              </a:spcBef>
              <a:spcAft>
                <a:spcPts val="554"/>
              </a:spcAft>
              <a:buClr>
                <a:srgbClr val="D7153A"/>
              </a:buClr>
              <a:buSzPct val="80000"/>
              <a:buFont typeface="Symbol" panose="05050102010706020507" pitchFamily="18" charset="2"/>
              <a:buChar char="-"/>
              <a:defRPr/>
            </a:pPr>
            <a:r>
              <a:rPr lang="ru-RU" sz="1292" dirty="0">
                <a:solidFill>
                  <a:srgbClr val="606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Определение положения летательного аппарата в ходе полета по топографическим картам;</a:t>
            </a:r>
          </a:p>
          <a:p>
            <a:pPr marL="316531" lvl="1" indent="-161196" algn="just" eaLnBrk="1" hangingPunct="1">
              <a:spcBef>
                <a:spcPts val="0"/>
              </a:spcBef>
              <a:spcAft>
                <a:spcPts val="554"/>
              </a:spcAft>
              <a:buClr>
                <a:srgbClr val="D7153A"/>
              </a:buClr>
              <a:buSzPct val="80000"/>
              <a:buFont typeface="Symbol" panose="05050102010706020507" pitchFamily="18" charset="2"/>
              <a:buChar char="-"/>
              <a:defRPr/>
            </a:pPr>
            <a:r>
              <a:rPr lang="ru-RU" sz="1292" dirty="0">
                <a:solidFill>
                  <a:srgbClr val="606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Автоматическое распознавание объектов в потоке видовой информации;</a:t>
            </a:r>
          </a:p>
          <a:p>
            <a:pPr marL="316531" lvl="1" indent="-161196" algn="just" eaLnBrk="1" hangingPunct="1">
              <a:spcBef>
                <a:spcPts val="0"/>
              </a:spcBef>
              <a:spcAft>
                <a:spcPts val="554"/>
              </a:spcAft>
              <a:buClr>
                <a:srgbClr val="D7153A"/>
              </a:buClr>
              <a:buSzPct val="80000"/>
              <a:buFont typeface="Symbol" panose="05050102010706020507" pitchFamily="18" charset="2"/>
              <a:buChar char="-"/>
              <a:defRPr/>
            </a:pPr>
            <a:r>
              <a:rPr lang="ru-RU" sz="1292" dirty="0">
                <a:solidFill>
                  <a:srgbClr val="606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Автоматические распознавание групповых структур объектов;</a:t>
            </a:r>
          </a:p>
          <a:p>
            <a:pPr marL="316531" lvl="1" indent="-161196" eaLnBrk="1" hangingPunct="1">
              <a:spcBef>
                <a:spcPts val="0"/>
              </a:spcBef>
              <a:spcAft>
                <a:spcPts val="1108"/>
              </a:spcAft>
              <a:buClr>
                <a:srgbClr val="D7153A"/>
              </a:buClr>
              <a:buSzPct val="80000"/>
              <a:buFont typeface="Symbol" panose="05050102010706020507" pitchFamily="18" charset="2"/>
              <a:buChar char="-"/>
              <a:defRPr/>
            </a:pPr>
            <a:r>
              <a:rPr lang="ru-RU" sz="1292" dirty="0">
                <a:solidFill>
                  <a:srgbClr val="606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Предиктивный анализ состояния бортового </a:t>
            </a:r>
            <a:r>
              <a:rPr lang="ru-RU" sz="1292" dirty="0" smtClean="0">
                <a:solidFill>
                  <a:srgbClr val="606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1292" dirty="0" smtClean="0">
                <a:solidFill>
                  <a:srgbClr val="606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292" dirty="0" smtClean="0">
                <a:solidFill>
                  <a:srgbClr val="606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радиоэлектронного </a:t>
            </a:r>
            <a:r>
              <a:rPr lang="ru-RU" sz="1292" dirty="0">
                <a:solidFill>
                  <a:srgbClr val="606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оборудования</a:t>
            </a:r>
          </a:p>
          <a:p>
            <a:pPr>
              <a:spcBef>
                <a:spcPts val="0"/>
              </a:spcBef>
              <a:spcAft>
                <a:spcPts val="554"/>
              </a:spcAft>
              <a:buClr>
                <a:srgbClr val="C00000"/>
              </a:buClr>
              <a:defRPr/>
            </a:pPr>
            <a:r>
              <a:rPr lang="ru-RU" sz="1292" dirty="0">
                <a:solidFill>
                  <a:srgbClr val="606060"/>
                </a:solidFill>
              </a:rPr>
              <a:t>Ключевые технологии:</a:t>
            </a:r>
          </a:p>
          <a:p>
            <a:pPr marL="316531" lvl="1" indent="-161196" algn="just" eaLnBrk="1" hangingPunct="1">
              <a:spcBef>
                <a:spcPts val="0"/>
              </a:spcBef>
              <a:spcAft>
                <a:spcPts val="554"/>
              </a:spcAft>
              <a:buClr>
                <a:srgbClr val="D7153A"/>
              </a:buClr>
              <a:buSzPct val="80000"/>
              <a:buFont typeface="Symbol" panose="05050102010706020507" pitchFamily="18" charset="2"/>
              <a:buChar char="-"/>
              <a:defRPr/>
            </a:pPr>
            <a:r>
              <a:rPr lang="ru-RU" sz="1292" dirty="0">
                <a:solidFill>
                  <a:srgbClr val="606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Параллельные высокопроизводительные вычисления;</a:t>
            </a:r>
          </a:p>
          <a:p>
            <a:pPr marL="316531" lvl="1" indent="-161196" algn="just" eaLnBrk="1" hangingPunct="1">
              <a:spcBef>
                <a:spcPts val="0"/>
              </a:spcBef>
              <a:spcAft>
                <a:spcPts val="554"/>
              </a:spcAft>
              <a:buClr>
                <a:srgbClr val="D7153A"/>
              </a:buClr>
              <a:buSzPct val="80000"/>
              <a:buFont typeface="Symbol" panose="05050102010706020507" pitchFamily="18" charset="2"/>
              <a:buChar char="-"/>
              <a:defRPr/>
            </a:pPr>
            <a:r>
              <a:rPr lang="ru-RU" sz="1292" dirty="0">
                <a:solidFill>
                  <a:srgbClr val="606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Регистрация, хранение и доступ к большим объемам данных;</a:t>
            </a:r>
          </a:p>
          <a:p>
            <a:pPr marL="316531" lvl="1" indent="-161196" algn="just" eaLnBrk="1" hangingPunct="1">
              <a:spcBef>
                <a:spcPts val="0"/>
              </a:spcBef>
              <a:spcAft>
                <a:spcPts val="554"/>
              </a:spcAft>
              <a:buClr>
                <a:srgbClr val="D7153A"/>
              </a:buClr>
              <a:buSzPct val="80000"/>
              <a:buFont typeface="Symbol" panose="05050102010706020507" pitchFamily="18" charset="2"/>
              <a:buChar char="-"/>
              <a:defRPr/>
            </a:pPr>
            <a:r>
              <a:rPr lang="ru-RU" sz="1292" dirty="0">
                <a:solidFill>
                  <a:srgbClr val="606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Технологии компьютерного зрения;</a:t>
            </a:r>
          </a:p>
          <a:p>
            <a:pPr marL="316531" lvl="1" indent="-161196" algn="just" eaLnBrk="1" hangingPunct="1">
              <a:spcBef>
                <a:spcPts val="0"/>
              </a:spcBef>
              <a:spcAft>
                <a:spcPts val="554"/>
              </a:spcAft>
              <a:buClr>
                <a:srgbClr val="D7153A"/>
              </a:buClr>
              <a:buSzPct val="80000"/>
              <a:buFont typeface="Symbol" panose="05050102010706020507" pitchFamily="18" charset="2"/>
              <a:buChar char="-"/>
              <a:defRPr/>
            </a:pPr>
            <a:r>
              <a:rPr lang="ru-RU" sz="1292" dirty="0">
                <a:solidFill>
                  <a:srgbClr val="606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Технологии самообучающихся </a:t>
            </a:r>
            <a:r>
              <a:rPr lang="ru-RU" sz="1292" dirty="0" err="1">
                <a:solidFill>
                  <a:srgbClr val="606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нейросетей</a:t>
            </a:r>
            <a:endParaRPr lang="ru-RU" sz="1292" dirty="0">
              <a:solidFill>
                <a:srgbClr val="606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defTabSz="914395">
              <a:spcBef>
                <a:spcPts val="0"/>
              </a:spcBef>
              <a:spcAft>
                <a:spcPts val="200"/>
              </a:spcAft>
              <a:buClr>
                <a:srgbClr val="C00000"/>
              </a:buClr>
              <a:defRPr/>
            </a:pPr>
            <a:endParaRPr lang="ru-RU" sz="1400" b="0" dirty="0">
              <a:solidFill>
                <a:srgbClr val="606060"/>
              </a:solidFill>
            </a:endParaRPr>
          </a:p>
          <a:p>
            <a:pPr defTabSz="914395">
              <a:spcBef>
                <a:spcPts val="0"/>
              </a:spcBef>
              <a:spcAft>
                <a:spcPts val="0"/>
              </a:spcAft>
              <a:defRPr/>
            </a:pPr>
            <a:endParaRPr lang="ru-RU" sz="500" dirty="0">
              <a:solidFill>
                <a:srgbClr val="A7A9AC"/>
              </a:solidFill>
            </a:endParaRPr>
          </a:p>
          <a:p>
            <a:pPr marL="134540" indent="-134540">
              <a:spcBef>
                <a:spcPts val="0"/>
              </a:spcBef>
              <a:spcAft>
                <a:spcPts val="450"/>
              </a:spcAft>
              <a:buClr>
                <a:srgbClr val="C00000"/>
              </a:buClr>
              <a:buSzPct val="125000"/>
              <a:buFont typeface="Wingdings" panose="05000000000000000000" pitchFamily="2" charset="2"/>
              <a:buChar char="§"/>
              <a:defRPr/>
            </a:pPr>
            <a:endParaRPr lang="ru-RU" sz="1400" b="0" dirty="0">
              <a:solidFill>
                <a:srgbClr val="606060"/>
              </a:solidFill>
            </a:endParaRPr>
          </a:p>
          <a:p>
            <a:pPr marL="134540" indent="-134540" defTabSz="914395">
              <a:spcBef>
                <a:spcPts val="0"/>
              </a:spcBef>
              <a:spcAft>
                <a:spcPts val="450"/>
              </a:spcAft>
              <a:buClr>
                <a:srgbClr val="C00000"/>
              </a:buClr>
              <a:buSzPct val="125000"/>
              <a:buFont typeface="Wingdings" panose="05000000000000000000" pitchFamily="2" charset="2"/>
              <a:buChar char="§"/>
              <a:defRPr/>
            </a:pPr>
            <a:endParaRPr lang="ru-RU" sz="1200" dirty="0">
              <a:solidFill>
                <a:srgbClr val="606060"/>
              </a:solidFill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1554" y="3805981"/>
            <a:ext cx="1992388" cy="1226454"/>
          </a:xfrm>
          <a:prstGeom prst="rect">
            <a:avLst/>
          </a:prstGeom>
        </p:spPr>
      </p:pic>
      <p:pic>
        <p:nvPicPr>
          <p:cNvPr id="67" name="Picture 6" descr="Первая партия серийных беспилотников &quot;Орион&quot; поступит в войска до конца год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976" y="552711"/>
            <a:ext cx="1218779" cy="161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8" name="Прямая со стрелкой 67"/>
          <p:cNvCxnSpPr/>
          <p:nvPr/>
        </p:nvCxnSpPr>
        <p:spPr>
          <a:xfrm>
            <a:off x="7354957" y="1692137"/>
            <a:ext cx="805069" cy="5292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9182883" y="1915767"/>
            <a:ext cx="574044" cy="449681"/>
          </a:xfrm>
          <a:prstGeom prst="straightConnector1">
            <a:avLst/>
          </a:prstGeom>
          <a:ln w="603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8046377" y="1111189"/>
            <a:ext cx="1062836" cy="10100"/>
          </a:xfrm>
          <a:prstGeom prst="straightConnector1">
            <a:avLst/>
          </a:prstGeom>
          <a:ln w="603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 69"/>
          <p:cNvSpPr/>
          <p:nvPr/>
        </p:nvSpPr>
        <p:spPr>
          <a:xfrm>
            <a:off x="10016387" y="1623377"/>
            <a:ext cx="917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kern="0" dirty="0" smtClean="0">
                <a:solidFill>
                  <a:srgbClr val="4D4D4D"/>
                </a:solidFill>
                <a:latin typeface="Times New Roman" charset="0"/>
                <a:ea typeface="Times New Roman" charset="0"/>
                <a:cs typeface="Times New Roman" charset="0"/>
              </a:rPr>
              <a:t>БИУС2</a:t>
            </a:r>
            <a:endParaRPr lang="ru-RU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8670629" y="2925299"/>
            <a:ext cx="718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kern="0" dirty="0" smtClean="0">
                <a:solidFill>
                  <a:srgbClr val="4D4D4D"/>
                </a:solidFill>
                <a:latin typeface="Times New Roman" charset="0"/>
                <a:ea typeface="Times New Roman" charset="0"/>
                <a:cs typeface="Times New Roman" charset="0"/>
              </a:rPr>
              <a:t>БРД2</a:t>
            </a:r>
            <a:endParaRPr lang="ru-RU" dirty="0"/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170" b="16487"/>
          <a:stretch/>
        </p:blipFill>
        <p:spPr>
          <a:xfrm>
            <a:off x="8245792" y="5265032"/>
            <a:ext cx="3698150" cy="828675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7093" y="2546367"/>
            <a:ext cx="1296849" cy="117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813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7379683" y="923974"/>
            <a:ext cx="1067631" cy="102225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ru-RU" sz="1200" dirty="0" smtClean="0"/>
              <a:t>Виртуальный мир для </a:t>
            </a:r>
          </a:p>
          <a:p>
            <a:pPr algn="ctr"/>
            <a:r>
              <a:rPr lang="ru-RU" sz="1200" dirty="0" smtClean="0"/>
              <a:t>УТС операторов БЛА</a:t>
            </a:r>
            <a:endParaRPr lang="ru-RU" sz="1200" dirty="0"/>
          </a:p>
        </p:txBody>
      </p:sp>
      <p:sp>
        <p:nvSpPr>
          <p:cNvPr id="34" name="Текст 1"/>
          <p:cNvSpPr>
            <a:spLocks noGrp="1"/>
          </p:cNvSpPr>
          <p:nvPr>
            <p:ph type="body" sz="quarter" idx="10"/>
          </p:nvPr>
        </p:nvSpPr>
        <p:spPr>
          <a:xfrm>
            <a:off x="726744" y="877400"/>
            <a:ext cx="6905625" cy="352425"/>
          </a:xfrm>
        </p:spPr>
        <p:txBody>
          <a:bodyPr/>
          <a:lstStyle/>
          <a:p>
            <a:endParaRPr lang="en-US" sz="1400" dirty="0"/>
          </a:p>
          <a:p>
            <a:endParaRPr lang="ru-RU" sz="1400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-10744" y="2357605"/>
            <a:ext cx="12192000" cy="14816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/>
          <p:cNvSpPr txBox="1"/>
          <p:nvPr/>
        </p:nvSpPr>
        <p:spPr>
          <a:xfrm>
            <a:off x="11114290" y="4501645"/>
            <a:ext cx="99896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тренажер для отработки совместной работы</a:t>
            </a:r>
            <a:endParaRPr lang="ru-RU" sz="1100" dirty="0"/>
          </a:p>
        </p:txBody>
      </p:sp>
      <p:sp>
        <p:nvSpPr>
          <p:cNvPr id="85" name="Стрелка вниз 84"/>
          <p:cNvSpPr/>
          <p:nvPr/>
        </p:nvSpPr>
        <p:spPr>
          <a:xfrm>
            <a:off x="9798491" y="3882701"/>
            <a:ext cx="206302" cy="344989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Текст 1"/>
          <p:cNvSpPr>
            <a:spLocks noGrp="1"/>
          </p:cNvSpPr>
          <p:nvPr>
            <p:ph type="body" sz="quarter" idx="10"/>
          </p:nvPr>
        </p:nvSpPr>
        <p:spPr>
          <a:xfrm>
            <a:off x="181595" y="217368"/>
            <a:ext cx="9207500" cy="469900"/>
          </a:xfrm>
        </p:spPr>
        <p:txBody>
          <a:bodyPr/>
          <a:lstStyle/>
          <a:p>
            <a:r>
              <a:rPr lang="ru-RU" sz="2800" dirty="0" smtClean="0"/>
              <a:t>Виртуальный полигон - Среда для отработки алгоритмов ИИ</a:t>
            </a:r>
            <a:endParaRPr lang="ru-RU" sz="2800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1494817" y="2705519"/>
            <a:ext cx="3035266" cy="994584"/>
            <a:chOff x="271629" y="2479388"/>
            <a:chExt cx="4217384" cy="1381936"/>
          </a:xfrm>
        </p:grpSpPr>
        <p:pic>
          <p:nvPicPr>
            <p:cNvPr id="88" name="Рисунок 8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629" y="2479388"/>
              <a:ext cx="1123921" cy="1381936"/>
            </a:xfrm>
            <a:prstGeom prst="rect">
              <a:avLst/>
            </a:prstGeom>
          </p:spPr>
        </p:pic>
        <p:pic>
          <p:nvPicPr>
            <p:cNvPr id="90" name="Рисунок 8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100" y="2479388"/>
              <a:ext cx="986697" cy="1381936"/>
            </a:xfrm>
            <a:prstGeom prst="rect">
              <a:avLst/>
            </a:prstGeom>
          </p:spPr>
        </p:pic>
        <p:pic>
          <p:nvPicPr>
            <p:cNvPr id="91" name="Рисунок 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7906" y="2479388"/>
              <a:ext cx="898821" cy="1381935"/>
            </a:xfrm>
            <a:prstGeom prst="rect">
              <a:avLst/>
            </a:prstGeom>
          </p:spPr>
        </p:pic>
        <p:pic>
          <p:nvPicPr>
            <p:cNvPr id="92" name="Рисунок 9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9442" y="2479388"/>
              <a:ext cx="1043438" cy="1351055"/>
            </a:xfrm>
            <a:prstGeom prst="rect">
              <a:avLst/>
            </a:prstGeom>
          </p:spPr>
        </p:pic>
        <p:pic>
          <p:nvPicPr>
            <p:cNvPr id="93" name="Рисунок 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6544" y="2479388"/>
              <a:ext cx="1027303" cy="1354258"/>
            </a:xfrm>
            <a:prstGeom prst="rect">
              <a:avLst/>
            </a:prstGeom>
          </p:spPr>
        </p:pic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951" y="2479388"/>
              <a:ext cx="1017062" cy="1361485"/>
            </a:xfrm>
            <a:prstGeom prst="rect">
              <a:avLst/>
            </a:prstGeom>
          </p:spPr>
        </p:pic>
      </p:grpSp>
      <p:sp>
        <p:nvSpPr>
          <p:cNvPr id="96" name="TextBox 95"/>
          <p:cNvSpPr txBox="1"/>
          <p:nvPr/>
        </p:nvSpPr>
        <p:spPr>
          <a:xfrm>
            <a:off x="3284291" y="920575"/>
            <a:ext cx="1231203" cy="11829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ru-RU" sz="1200" dirty="0" smtClean="0"/>
              <a:t>Стендовая</a:t>
            </a:r>
          </a:p>
          <a:p>
            <a:r>
              <a:rPr lang="ru-RU" sz="1200" dirty="0" smtClean="0"/>
              <a:t>база для собственных БЛА</a:t>
            </a:r>
            <a:endParaRPr lang="ru-RU" sz="1200" dirty="0"/>
          </a:p>
        </p:txBody>
      </p:sp>
      <p:sp>
        <p:nvSpPr>
          <p:cNvPr id="101" name="TextBox 100"/>
          <p:cNvSpPr txBox="1"/>
          <p:nvPr/>
        </p:nvSpPr>
        <p:spPr>
          <a:xfrm>
            <a:off x="2631349" y="4501645"/>
            <a:ext cx="161444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Платформа для разработки виртуальных тренажеров СВ</a:t>
            </a:r>
          </a:p>
          <a:p>
            <a:pPr algn="ctr"/>
            <a:r>
              <a:rPr lang="ru-RU" sz="1100" dirty="0" smtClean="0"/>
              <a:t>(ОКР «Тренажер»)</a:t>
            </a:r>
            <a:endParaRPr lang="ru-RU" sz="11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7643" y="2634498"/>
            <a:ext cx="3867150" cy="1097100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1146611" y="2331665"/>
            <a:ext cx="3773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IP</a:t>
            </a:r>
            <a:r>
              <a:rPr lang="ru-RU" dirty="0">
                <a:solidFill>
                  <a:srgbClr val="C00000"/>
                </a:solidFill>
              </a:rPr>
              <a:t>-активы </a:t>
            </a:r>
            <a:r>
              <a:rPr lang="ru-RU" dirty="0" smtClean="0">
                <a:solidFill>
                  <a:srgbClr val="C00000"/>
                </a:solidFill>
              </a:rPr>
              <a:t>ПО имитации БРЭО и ФЦО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2" name="Стрелка вниз 51"/>
          <p:cNvSpPr/>
          <p:nvPr/>
        </p:nvSpPr>
        <p:spPr>
          <a:xfrm>
            <a:off x="1391666" y="3874908"/>
            <a:ext cx="206302" cy="344989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94031" y="3805533"/>
            <a:ext cx="12087225" cy="81836"/>
          </a:xfrm>
          <a:prstGeom prst="flowChartProces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трелка вниз 56"/>
          <p:cNvSpPr/>
          <p:nvPr/>
        </p:nvSpPr>
        <p:spPr>
          <a:xfrm flipV="1">
            <a:off x="6126358" y="2009459"/>
            <a:ext cx="206302" cy="344989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трелка вниз 59"/>
          <p:cNvSpPr/>
          <p:nvPr/>
        </p:nvSpPr>
        <p:spPr>
          <a:xfrm flipV="1">
            <a:off x="1371666" y="1989993"/>
            <a:ext cx="206302" cy="344989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6534002" y="2278753"/>
            <a:ext cx="3074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Стендовая база «Кронштадт»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2" name="Стрелка вниз 41"/>
          <p:cNvSpPr/>
          <p:nvPr/>
        </p:nvSpPr>
        <p:spPr>
          <a:xfrm>
            <a:off x="5520036" y="3842529"/>
            <a:ext cx="206302" cy="344989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7059826" y="4411810"/>
            <a:ext cx="138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Среда для оценки боевой эффективности перспективных </a:t>
            </a:r>
            <a:r>
              <a:rPr lang="ru-RU" sz="1100" dirty="0" err="1" smtClean="0"/>
              <a:t>ВиВСТ</a:t>
            </a:r>
            <a:endParaRPr lang="ru-RU" sz="1100" dirty="0" smtClean="0"/>
          </a:p>
          <a:p>
            <a:pPr algn="ctr"/>
            <a:r>
              <a:rPr lang="ru-RU" sz="1100" dirty="0" smtClean="0"/>
              <a:t>(ВИТ «ЭРА»)</a:t>
            </a:r>
            <a:endParaRPr lang="ru-RU" sz="1100" dirty="0"/>
          </a:p>
        </p:txBody>
      </p:sp>
      <p:sp>
        <p:nvSpPr>
          <p:cNvPr id="45" name="TextBox 44"/>
          <p:cNvSpPr txBox="1"/>
          <p:nvPr/>
        </p:nvSpPr>
        <p:spPr>
          <a:xfrm>
            <a:off x="11161440" y="1075461"/>
            <a:ext cx="960369" cy="30872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ru-RU" sz="1200" dirty="0" smtClean="0"/>
              <a:t>Синтез данных для обучения</a:t>
            </a:r>
            <a:endParaRPr lang="ru-RU" sz="1200" dirty="0"/>
          </a:p>
        </p:txBody>
      </p:sp>
      <p:sp>
        <p:nvSpPr>
          <p:cNvPr id="46" name="Стрелка вниз 45"/>
          <p:cNvSpPr/>
          <p:nvPr/>
        </p:nvSpPr>
        <p:spPr>
          <a:xfrm flipV="1">
            <a:off x="10043210" y="2026753"/>
            <a:ext cx="206302" cy="344989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9"/>
          <a:srcRect l="9750" t="22185" r="36333" b="26704"/>
          <a:stretch/>
        </p:blipFill>
        <p:spPr>
          <a:xfrm>
            <a:off x="4418402" y="4197115"/>
            <a:ext cx="2705428" cy="1571859"/>
          </a:xfrm>
          <a:prstGeom prst="rect">
            <a:avLst/>
          </a:prstGeom>
        </p:spPr>
      </p:pic>
      <p:pic>
        <p:nvPicPr>
          <p:cNvPr id="50" name="Picture 26" descr="E:\workfolder2\docs\Screenshots\Combat\1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01900" y="665337"/>
            <a:ext cx="2399651" cy="1368185"/>
          </a:xfrm>
          <a:prstGeom prst="rect">
            <a:avLst/>
          </a:prstGeom>
          <a:ln w="38100" cap="sq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00000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16" y="4225725"/>
            <a:ext cx="2723001" cy="153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B9A8DD22-B29B-40AE-90B6-597FF495D460" descr="B9A8DD22-B29B-40AE-90B6-597FF495D460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8" t="22075" r="5734" b="14634"/>
          <a:stretch/>
        </p:blipFill>
        <p:spPr bwMode="auto">
          <a:xfrm>
            <a:off x="8314797" y="4227690"/>
            <a:ext cx="2884065" cy="1574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548" y="597031"/>
            <a:ext cx="2493922" cy="1402831"/>
          </a:xfrm>
          <a:prstGeom prst="rect">
            <a:avLst/>
          </a:prstGeom>
        </p:spPr>
      </p:pic>
      <p:pic>
        <p:nvPicPr>
          <p:cNvPr id="11268" name="Picture 4" descr="Стенд_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11"/>
          <a:stretch/>
        </p:blipFill>
        <p:spPr bwMode="auto">
          <a:xfrm>
            <a:off x="160913" y="597031"/>
            <a:ext cx="2921192" cy="135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5387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10050</TotalTime>
  <Words>814</Words>
  <Application>Microsoft Office PowerPoint</Application>
  <PresentationFormat>Широкоэкранный</PresentationFormat>
  <Paragraphs>222</Paragraphs>
  <Slides>14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6" baseType="lpstr">
      <vt:lpstr>Arial</vt:lpstr>
      <vt:lpstr>Arial Narrow</vt:lpstr>
      <vt:lpstr>Calibri</vt:lpstr>
      <vt:lpstr>Calibri Light</vt:lpstr>
      <vt:lpstr>Cambria Math</vt:lpstr>
      <vt:lpstr>DIN Pro Cond Bold</vt:lpstr>
      <vt:lpstr>Segoe UI</vt:lpstr>
      <vt:lpstr>Segoe UI Semibold</vt:lpstr>
      <vt:lpstr>Symbol</vt:lpstr>
      <vt:lpstr>Times New Roman</vt:lpstr>
      <vt:lpstr>Wingdings</vt:lpstr>
      <vt:lpstr>4_Тема Office</vt:lpstr>
      <vt:lpstr>      Актуальные вопросы применения      крупноразмерных БЛА  в народном хозяйстве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Sidoruk, Natalia</dc:creator>
  <cp:lastModifiedBy>DD</cp:lastModifiedBy>
  <cp:revision>757</cp:revision>
  <cp:lastPrinted>2020-12-11T15:42:11Z</cp:lastPrinted>
  <dcterms:created xsi:type="dcterms:W3CDTF">2019-01-24T10:11:17Z</dcterms:created>
  <dcterms:modified xsi:type="dcterms:W3CDTF">2021-02-10T07:29:14Z</dcterms:modified>
</cp:coreProperties>
</file>